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7"/>
  </p:notesMasterIdLst>
  <p:sldIdLst>
    <p:sldId id="256" r:id="rId2"/>
    <p:sldId id="259" r:id="rId3"/>
    <p:sldId id="266" r:id="rId4"/>
    <p:sldId id="315" r:id="rId5"/>
    <p:sldId id="262" r:id="rId6"/>
    <p:sldId id="316" r:id="rId7"/>
    <p:sldId id="307" r:id="rId8"/>
    <p:sldId id="317" r:id="rId9"/>
    <p:sldId id="308" r:id="rId10"/>
    <p:sldId id="318" r:id="rId11"/>
    <p:sldId id="309" r:id="rId12"/>
    <p:sldId id="319" r:id="rId13"/>
    <p:sldId id="310" r:id="rId14"/>
    <p:sldId id="275" r:id="rId15"/>
    <p:sldId id="321" r:id="rId16"/>
    <p:sldId id="323" r:id="rId17"/>
    <p:sldId id="311" r:id="rId18"/>
    <p:sldId id="324" r:id="rId19"/>
    <p:sldId id="325" r:id="rId20"/>
    <p:sldId id="312" r:id="rId21"/>
    <p:sldId id="328" r:id="rId22"/>
    <p:sldId id="327" r:id="rId23"/>
    <p:sldId id="313" r:id="rId24"/>
    <p:sldId id="320" r:id="rId25"/>
    <p:sldId id="314" r:id="rId26"/>
  </p:sldIdLst>
  <p:sldSz cx="9144000" cy="5143500" type="screen16x9"/>
  <p:notesSz cx="6858000" cy="9144000"/>
  <p:embeddedFontLst>
    <p:embeddedFont>
      <p:font typeface="Bitter"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Times" panose="02020603050405020304"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6BB499-14B0-4F3C-A4B2-AE6C56E96809}">
  <a:tblStyle styleId="{886BB499-14B0-4F3C-A4B2-AE6C56E968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5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be45b8aa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8be45b8a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80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99b56802e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99b56802e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059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99b56802e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99b56802e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447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be45b8aa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8be45b8a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8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44dad15d3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44dad15d3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44dad15d3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44dad15d3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1033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44dad15d3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44dad15d3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917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44dad15d3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44dad15d3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51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44dad15d3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44dad15d3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9319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44dad15d3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44dad15d3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02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8be45b8aa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8be45b8a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44dad15d3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44dad15d3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401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44dad15d3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44dad15d3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638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944dad15d3_2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944dad15d3_2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546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be45b8aa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8be45b8a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232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be45b8aa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8be45b8a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2672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8be45b8aa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8be45b8a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433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99b56802e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99b56802e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99b56802e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99b56802e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7909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be45b8aa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8be45b8a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be45b8aa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8be45b8a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99b56802e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99b56802e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91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99b56802e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99b56802e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912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8be45b8aa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8be45b8a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356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9000"/>
          </a:blip>
          <a:stretch>
            <a:fillRect/>
          </a:stretch>
        </p:blipFill>
        <p:spPr>
          <a:xfrm>
            <a:off x="-450600" y="-1381850"/>
            <a:ext cx="10045198" cy="6696799"/>
          </a:xfrm>
          <a:prstGeom prst="rect">
            <a:avLst/>
          </a:prstGeom>
          <a:noFill/>
          <a:ln>
            <a:noFill/>
          </a:ln>
        </p:spPr>
      </p:pic>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9" y="-59048"/>
            <a:ext cx="2180625" cy="2374094"/>
            <a:chOff x="1983200" y="1058325"/>
            <a:chExt cx="1555700" cy="1693725"/>
          </a:xfrm>
        </p:grpSpPr>
        <p:sp>
          <p:nvSpPr>
            <p:cNvPr id="13" name="Google Shape;13;p2"/>
            <p:cNvSpPr/>
            <p:nvPr/>
          </p:nvSpPr>
          <p:spPr>
            <a:xfrm>
              <a:off x="1983200" y="1058325"/>
              <a:ext cx="1555700" cy="1693725"/>
            </a:xfrm>
            <a:custGeom>
              <a:avLst/>
              <a:gdLst/>
              <a:ahLst/>
              <a:cxnLst/>
              <a:rect l="l" t="t" r="r" b="b"/>
              <a:pathLst>
                <a:path w="62228" h="67749" fill="none" extrusionOk="0">
                  <a:moveTo>
                    <a:pt x="13683" y="1"/>
                  </a:moveTo>
                  <a:cubicBezTo>
                    <a:pt x="13252" y="4287"/>
                    <a:pt x="11843" y="8398"/>
                    <a:pt x="9533" y="12019"/>
                  </a:cubicBezTo>
                  <a:cubicBezTo>
                    <a:pt x="7673" y="14995"/>
                    <a:pt x="5677" y="17872"/>
                    <a:pt x="3935" y="20906"/>
                  </a:cubicBezTo>
                  <a:cubicBezTo>
                    <a:pt x="2427" y="23568"/>
                    <a:pt x="1331" y="26446"/>
                    <a:pt x="724" y="29421"/>
                  </a:cubicBezTo>
                  <a:cubicBezTo>
                    <a:pt x="274" y="31457"/>
                    <a:pt x="20" y="33532"/>
                    <a:pt x="0" y="35607"/>
                  </a:cubicBezTo>
                  <a:cubicBezTo>
                    <a:pt x="20" y="38210"/>
                    <a:pt x="392" y="40794"/>
                    <a:pt x="1135" y="43300"/>
                  </a:cubicBezTo>
                  <a:cubicBezTo>
                    <a:pt x="2564" y="48271"/>
                    <a:pt x="5050" y="52715"/>
                    <a:pt x="8241" y="56767"/>
                  </a:cubicBezTo>
                  <a:cubicBezTo>
                    <a:pt x="10609" y="59840"/>
                    <a:pt x="13526" y="62443"/>
                    <a:pt x="16854" y="64460"/>
                  </a:cubicBezTo>
                  <a:cubicBezTo>
                    <a:pt x="19222" y="65908"/>
                    <a:pt x="21865" y="66867"/>
                    <a:pt x="24625" y="67259"/>
                  </a:cubicBezTo>
                  <a:cubicBezTo>
                    <a:pt x="28050" y="67748"/>
                    <a:pt x="31535" y="67200"/>
                    <a:pt x="34627" y="65693"/>
                  </a:cubicBezTo>
                  <a:cubicBezTo>
                    <a:pt x="37857" y="64146"/>
                    <a:pt x="40500" y="61856"/>
                    <a:pt x="42262" y="58685"/>
                  </a:cubicBezTo>
                  <a:cubicBezTo>
                    <a:pt x="43025" y="57197"/>
                    <a:pt x="43514" y="55592"/>
                    <a:pt x="43730" y="53929"/>
                  </a:cubicBezTo>
                  <a:cubicBezTo>
                    <a:pt x="43906" y="52774"/>
                    <a:pt x="44004" y="51619"/>
                    <a:pt x="44023" y="50464"/>
                  </a:cubicBezTo>
                  <a:cubicBezTo>
                    <a:pt x="44004" y="48839"/>
                    <a:pt x="43808" y="47214"/>
                    <a:pt x="43749" y="45609"/>
                  </a:cubicBezTo>
                  <a:cubicBezTo>
                    <a:pt x="43691" y="44631"/>
                    <a:pt x="43749" y="43652"/>
                    <a:pt x="43749" y="42673"/>
                  </a:cubicBezTo>
                  <a:cubicBezTo>
                    <a:pt x="43593" y="38621"/>
                    <a:pt x="44356" y="34608"/>
                    <a:pt x="45942" y="30889"/>
                  </a:cubicBezTo>
                  <a:cubicBezTo>
                    <a:pt x="46940" y="28638"/>
                    <a:pt x="48056" y="26446"/>
                    <a:pt x="49328" y="24332"/>
                  </a:cubicBezTo>
                  <a:cubicBezTo>
                    <a:pt x="52029" y="19712"/>
                    <a:pt x="54887" y="15151"/>
                    <a:pt x="57608" y="10532"/>
                  </a:cubicBezTo>
                  <a:cubicBezTo>
                    <a:pt x="59468" y="7341"/>
                    <a:pt x="60975" y="3974"/>
                    <a:pt x="62130" y="470"/>
                  </a:cubicBezTo>
                  <a:cubicBezTo>
                    <a:pt x="62169" y="314"/>
                    <a:pt x="62208" y="157"/>
                    <a:pt x="62228" y="1"/>
                  </a:cubicBezTo>
                </a:path>
              </a:pathLst>
            </a:custGeom>
            <a:solidFill>
              <a:schemeClr val="accent5"/>
            </a:solidFill>
            <a:ln w="63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23150" y="1058325"/>
              <a:ext cx="1303700" cy="1526850"/>
            </a:xfrm>
            <a:custGeom>
              <a:avLst/>
              <a:gdLst/>
              <a:ahLst/>
              <a:cxnLst/>
              <a:rect l="l" t="t" r="r" b="b"/>
              <a:pathLst>
                <a:path w="52148" h="61074" fill="none" extrusionOk="0">
                  <a:moveTo>
                    <a:pt x="15327" y="1"/>
                  </a:moveTo>
                  <a:cubicBezTo>
                    <a:pt x="15034" y="6284"/>
                    <a:pt x="13683" y="12235"/>
                    <a:pt x="10003" y="17500"/>
                  </a:cubicBezTo>
                  <a:cubicBezTo>
                    <a:pt x="8457" y="19693"/>
                    <a:pt x="6832" y="21807"/>
                    <a:pt x="5246" y="23960"/>
                  </a:cubicBezTo>
                  <a:cubicBezTo>
                    <a:pt x="3543" y="26250"/>
                    <a:pt x="2075" y="28658"/>
                    <a:pt x="1155" y="31359"/>
                  </a:cubicBezTo>
                  <a:cubicBezTo>
                    <a:pt x="314" y="33923"/>
                    <a:pt x="0" y="36625"/>
                    <a:pt x="255" y="39287"/>
                  </a:cubicBezTo>
                  <a:cubicBezTo>
                    <a:pt x="568" y="42282"/>
                    <a:pt x="1468" y="45159"/>
                    <a:pt x="2956" y="47763"/>
                  </a:cubicBezTo>
                  <a:cubicBezTo>
                    <a:pt x="4933" y="51423"/>
                    <a:pt x="7713" y="54594"/>
                    <a:pt x="11099" y="57041"/>
                  </a:cubicBezTo>
                  <a:cubicBezTo>
                    <a:pt x="13233" y="58568"/>
                    <a:pt x="15562" y="59703"/>
                    <a:pt x="18126" y="60153"/>
                  </a:cubicBezTo>
                  <a:cubicBezTo>
                    <a:pt x="23451" y="61073"/>
                    <a:pt x="28423" y="58352"/>
                    <a:pt x="29989" y="52480"/>
                  </a:cubicBezTo>
                  <a:cubicBezTo>
                    <a:pt x="30439" y="50797"/>
                    <a:pt x="30693" y="49054"/>
                    <a:pt x="30752" y="47312"/>
                  </a:cubicBezTo>
                  <a:cubicBezTo>
                    <a:pt x="30752" y="45981"/>
                    <a:pt x="30830" y="44650"/>
                    <a:pt x="30889" y="43300"/>
                  </a:cubicBezTo>
                  <a:cubicBezTo>
                    <a:pt x="31085" y="39561"/>
                    <a:pt x="31241" y="35802"/>
                    <a:pt x="32572" y="32201"/>
                  </a:cubicBezTo>
                  <a:cubicBezTo>
                    <a:pt x="33590" y="29539"/>
                    <a:pt x="34980" y="27033"/>
                    <a:pt x="36664" y="24743"/>
                  </a:cubicBezTo>
                  <a:cubicBezTo>
                    <a:pt x="39972" y="20162"/>
                    <a:pt x="43378" y="15660"/>
                    <a:pt x="46568" y="11002"/>
                  </a:cubicBezTo>
                  <a:cubicBezTo>
                    <a:pt x="48917" y="7615"/>
                    <a:pt x="50796" y="3916"/>
                    <a:pt x="52147" y="1"/>
                  </a:cubicBezTo>
                </a:path>
              </a:pathLst>
            </a:custGeom>
            <a:solidFill>
              <a:schemeClr val="accent5"/>
            </a:solidFill>
            <a:ln w="18600" cap="flat" cmpd="sng">
              <a:solidFill>
                <a:schemeClr val="accent4"/>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99325" y="1058325"/>
              <a:ext cx="1008600" cy="1261125"/>
            </a:xfrm>
            <a:custGeom>
              <a:avLst/>
              <a:gdLst/>
              <a:ahLst/>
              <a:cxnLst/>
              <a:rect l="l" t="t" r="r" b="b"/>
              <a:pathLst>
                <a:path w="40344" h="50445" fill="none" extrusionOk="0">
                  <a:moveTo>
                    <a:pt x="13976" y="1"/>
                  </a:moveTo>
                  <a:lnTo>
                    <a:pt x="13976" y="5638"/>
                  </a:lnTo>
                  <a:lnTo>
                    <a:pt x="13976" y="5951"/>
                  </a:lnTo>
                  <a:cubicBezTo>
                    <a:pt x="13879" y="9083"/>
                    <a:pt x="13820" y="12215"/>
                    <a:pt x="13663" y="15347"/>
                  </a:cubicBezTo>
                  <a:cubicBezTo>
                    <a:pt x="13546" y="17618"/>
                    <a:pt x="13233" y="19869"/>
                    <a:pt x="12039" y="21885"/>
                  </a:cubicBezTo>
                  <a:cubicBezTo>
                    <a:pt x="11549" y="22766"/>
                    <a:pt x="10962" y="23588"/>
                    <a:pt x="10257" y="24332"/>
                  </a:cubicBezTo>
                  <a:cubicBezTo>
                    <a:pt x="8417" y="26191"/>
                    <a:pt x="6440" y="27894"/>
                    <a:pt x="4600" y="29754"/>
                  </a:cubicBezTo>
                  <a:cubicBezTo>
                    <a:pt x="3230" y="31105"/>
                    <a:pt x="2153" y="32729"/>
                    <a:pt x="1429" y="34511"/>
                  </a:cubicBezTo>
                  <a:cubicBezTo>
                    <a:pt x="0" y="38073"/>
                    <a:pt x="411" y="41479"/>
                    <a:pt x="2212" y="44748"/>
                  </a:cubicBezTo>
                  <a:cubicBezTo>
                    <a:pt x="3250" y="46686"/>
                    <a:pt x="4835" y="48252"/>
                    <a:pt x="6753" y="49289"/>
                  </a:cubicBezTo>
                  <a:cubicBezTo>
                    <a:pt x="8143" y="50014"/>
                    <a:pt x="9631" y="50444"/>
                    <a:pt x="11216" y="49994"/>
                  </a:cubicBezTo>
                  <a:cubicBezTo>
                    <a:pt x="13017" y="49485"/>
                    <a:pt x="14074" y="48232"/>
                    <a:pt x="14583" y="46529"/>
                  </a:cubicBezTo>
                  <a:cubicBezTo>
                    <a:pt x="14936" y="45237"/>
                    <a:pt x="15210" y="43926"/>
                    <a:pt x="15366" y="42614"/>
                  </a:cubicBezTo>
                  <a:cubicBezTo>
                    <a:pt x="15816" y="39385"/>
                    <a:pt x="15562" y="36135"/>
                    <a:pt x="15719" y="32905"/>
                  </a:cubicBezTo>
                  <a:cubicBezTo>
                    <a:pt x="15856" y="30087"/>
                    <a:pt x="16169" y="27248"/>
                    <a:pt x="18068" y="24899"/>
                  </a:cubicBezTo>
                  <a:cubicBezTo>
                    <a:pt x="19203" y="23529"/>
                    <a:pt x="20475" y="22316"/>
                    <a:pt x="21904" y="21259"/>
                  </a:cubicBezTo>
                  <a:cubicBezTo>
                    <a:pt x="24723" y="19145"/>
                    <a:pt x="27542" y="17030"/>
                    <a:pt x="30106" y="14584"/>
                  </a:cubicBezTo>
                  <a:cubicBezTo>
                    <a:pt x="33120" y="11667"/>
                    <a:pt x="35763" y="8379"/>
                    <a:pt x="37936" y="4777"/>
                  </a:cubicBezTo>
                  <a:cubicBezTo>
                    <a:pt x="38856" y="3250"/>
                    <a:pt x="39541" y="1586"/>
                    <a:pt x="40343" y="1"/>
                  </a:cubicBezTo>
                </a:path>
              </a:pathLst>
            </a:custGeom>
            <a:solidFill>
              <a:schemeClr val="accent5"/>
            </a:solidFill>
            <a:ln w="18600" cap="flat" cmpd="sng">
              <a:solidFill>
                <a:schemeClr val="accent3"/>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25875" y="1058325"/>
              <a:ext cx="322025" cy="154175"/>
            </a:xfrm>
            <a:custGeom>
              <a:avLst/>
              <a:gdLst/>
              <a:ahLst/>
              <a:cxnLst/>
              <a:rect l="l" t="t" r="r" b="b"/>
              <a:pathLst>
                <a:path w="12881" h="6167" fill="none" extrusionOk="0">
                  <a:moveTo>
                    <a:pt x="0" y="1"/>
                  </a:moveTo>
                  <a:cubicBezTo>
                    <a:pt x="412" y="1743"/>
                    <a:pt x="940" y="3387"/>
                    <a:pt x="2232" y="4718"/>
                  </a:cubicBezTo>
                  <a:cubicBezTo>
                    <a:pt x="3387" y="5912"/>
                    <a:pt x="4718" y="6167"/>
                    <a:pt x="6245" y="5697"/>
                  </a:cubicBezTo>
                  <a:cubicBezTo>
                    <a:pt x="7419" y="5344"/>
                    <a:pt x="8398" y="4679"/>
                    <a:pt x="9338" y="3935"/>
                  </a:cubicBezTo>
                  <a:cubicBezTo>
                    <a:pt x="10571" y="2956"/>
                    <a:pt x="11510" y="1723"/>
                    <a:pt x="12411" y="470"/>
                  </a:cubicBezTo>
                  <a:cubicBezTo>
                    <a:pt x="12548" y="314"/>
                    <a:pt x="12704" y="196"/>
                    <a:pt x="12881" y="98"/>
                  </a:cubicBezTo>
                </a:path>
              </a:pathLst>
            </a:custGeom>
            <a:solidFill>
              <a:schemeClr val="accent5"/>
            </a:solidFill>
            <a:ln w="6350" cap="flat" cmpd="sng">
              <a:solidFill>
                <a:schemeClr val="accent1"/>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5400000">
            <a:off x="1190745" y="2705873"/>
            <a:ext cx="1481450" cy="3451592"/>
            <a:chOff x="2999600" y="2891975"/>
            <a:chExt cx="756575" cy="1762725"/>
          </a:xfrm>
        </p:grpSpPr>
        <p:sp>
          <p:nvSpPr>
            <p:cNvPr id="18" name="Google Shape;18;p2"/>
            <p:cNvSpPr/>
            <p:nvPr/>
          </p:nvSpPr>
          <p:spPr>
            <a:xfrm>
              <a:off x="2999600" y="2891975"/>
              <a:ext cx="756575" cy="1762725"/>
            </a:xfrm>
            <a:custGeom>
              <a:avLst/>
              <a:gdLst/>
              <a:ahLst/>
              <a:cxnLst/>
              <a:rect l="l" t="t" r="r" b="b"/>
              <a:pathLst>
                <a:path w="30263" h="70509" fill="none" extrusionOk="0">
                  <a:moveTo>
                    <a:pt x="30263" y="59"/>
                  </a:moveTo>
                  <a:cubicBezTo>
                    <a:pt x="27620" y="1"/>
                    <a:pt x="25095" y="666"/>
                    <a:pt x="22727" y="1703"/>
                  </a:cubicBezTo>
                  <a:cubicBezTo>
                    <a:pt x="17872" y="3857"/>
                    <a:pt x="13272" y="6538"/>
                    <a:pt x="9024" y="9709"/>
                  </a:cubicBezTo>
                  <a:cubicBezTo>
                    <a:pt x="6284" y="11726"/>
                    <a:pt x="3857" y="14075"/>
                    <a:pt x="2134" y="17089"/>
                  </a:cubicBezTo>
                  <a:cubicBezTo>
                    <a:pt x="686" y="19614"/>
                    <a:pt x="0" y="22296"/>
                    <a:pt x="314" y="25173"/>
                  </a:cubicBezTo>
                  <a:cubicBezTo>
                    <a:pt x="588" y="27405"/>
                    <a:pt x="1410" y="29539"/>
                    <a:pt x="2702" y="31398"/>
                  </a:cubicBezTo>
                  <a:cubicBezTo>
                    <a:pt x="4287" y="33747"/>
                    <a:pt x="6069" y="35998"/>
                    <a:pt x="7772" y="38269"/>
                  </a:cubicBezTo>
                  <a:cubicBezTo>
                    <a:pt x="10277" y="41636"/>
                    <a:pt x="12176" y="45296"/>
                    <a:pt x="12998" y="49446"/>
                  </a:cubicBezTo>
                  <a:cubicBezTo>
                    <a:pt x="13311" y="51090"/>
                    <a:pt x="13546" y="52774"/>
                    <a:pt x="13683" y="54457"/>
                  </a:cubicBezTo>
                  <a:cubicBezTo>
                    <a:pt x="13859" y="56982"/>
                    <a:pt x="13859" y="59527"/>
                    <a:pt x="14016" y="62071"/>
                  </a:cubicBezTo>
                  <a:cubicBezTo>
                    <a:pt x="14133" y="63735"/>
                    <a:pt x="14329" y="65380"/>
                    <a:pt x="14642" y="67004"/>
                  </a:cubicBezTo>
                  <a:cubicBezTo>
                    <a:pt x="15014" y="68844"/>
                    <a:pt x="16972" y="70312"/>
                    <a:pt x="18870" y="70332"/>
                  </a:cubicBezTo>
                  <a:cubicBezTo>
                    <a:pt x="19555" y="70332"/>
                    <a:pt x="20260" y="70508"/>
                    <a:pt x="20945" y="70449"/>
                  </a:cubicBezTo>
                  <a:cubicBezTo>
                    <a:pt x="22590" y="70352"/>
                    <a:pt x="24234" y="70175"/>
                    <a:pt x="25878" y="69999"/>
                  </a:cubicBezTo>
                  <a:cubicBezTo>
                    <a:pt x="27346" y="69862"/>
                    <a:pt x="28814" y="69706"/>
                    <a:pt x="30263" y="69549"/>
                  </a:cubicBezTo>
                </a:path>
              </a:pathLst>
            </a:custGeom>
            <a:noFill/>
            <a:ln w="63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187025" y="3201750"/>
              <a:ext cx="569150" cy="1289975"/>
            </a:xfrm>
            <a:custGeom>
              <a:avLst/>
              <a:gdLst/>
              <a:ahLst/>
              <a:cxnLst/>
              <a:rect l="l" t="t" r="r" b="b"/>
              <a:pathLst>
                <a:path w="22766" h="51599" fill="none" extrusionOk="0">
                  <a:moveTo>
                    <a:pt x="22766" y="0"/>
                  </a:moveTo>
                  <a:cubicBezTo>
                    <a:pt x="20965" y="39"/>
                    <a:pt x="19164" y="39"/>
                    <a:pt x="17383" y="157"/>
                  </a:cubicBezTo>
                  <a:cubicBezTo>
                    <a:pt x="13624" y="392"/>
                    <a:pt x="9944" y="1057"/>
                    <a:pt x="6597" y="2858"/>
                  </a:cubicBezTo>
                  <a:cubicBezTo>
                    <a:pt x="4483" y="3993"/>
                    <a:pt x="2702" y="5579"/>
                    <a:pt x="1527" y="7693"/>
                  </a:cubicBezTo>
                  <a:cubicBezTo>
                    <a:pt x="1" y="10453"/>
                    <a:pt x="235" y="13311"/>
                    <a:pt x="1527" y="16071"/>
                  </a:cubicBezTo>
                  <a:cubicBezTo>
                    <a:pt x="2134" y="17402"/>
                    <a:pt x="2976" y="18616"/>
                    <a:pt x="3739" y="19849"/>
                  </a:cubicBezTo>
                  <a:cubicBezTo>
                    <a:pt x="5129" y="22119"/>
                    <a:pt x="6656" y="24331"/>
                    <a:pt x="7948" y="26661"/>
                  </a:cubicBezTo>
                  <a:cubicBezTo>
                    <a:pt x="9553" y="29519"/>
                    <a:pt x="10414" y="32690"/>
                    <a:pt x="11119" y="35880"/>
                  </a:cubicBezTo>
                  <a:cubicBezTo>
                    <a:pt x="11647" y="38190"/>
                    <a:pt x="12098" y="40539"/>
                    <a:pt x="12685" y="42810"/>
                  </a:cubicBezTo>
                  <a:cubicBezTo>
                    <a:pt x="13253" y="44963"/>
                    <a:pt x="13996" y="47038"/>
                    <a:pt x="15660" y="48682"/>
                  </a:cubicBezTo>
                  <a:cubicBezTo>
                    <a:pt x="17128" y="50131"/>
                    <a:pt x="18890" y="50855"/>
                    <a:pt x="20828" y="51286"/>
                  </a:cubicBezTo>
                  <a:cubicBezTo>
                    <a:pt x="21474" y="51423"/>
                    <a:pt x="22120" y="51501"/>
                    <a:pt x="22766" y="51599"/>
                  </a:cubicBezTo>
                </a:path>
              </a:pathLst>
            </a:custGeom>
            <a:noFill/>
            <a:ln w="18600" cap="flat" cmpd="sng">
              <a:solidFill>
                <a:schemeClr val="accent4"/>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29900" y="3617700"/>
              <a:ext cx="126275" cy="668000"/>
            </a:xfrm>
            <a:custGeom>
              <a:avLst/>
              <a:gdLst/>
              <a:ahLst/>
              <a:cxnLst/>
              <a:rect l="l" t="t" r="r" b="b"/>
              <a:pathLst>
                <a:path w="5051" h="26720" fill="none" extrusionOk="0">
                  <a:moveTo>
                    <a:pt x="5051" y="1"/>
                  </a:moveTo>
                  <a:cubicBezTo>
                    <a:pt x="3426" y="510"/>
                    <a:pt x="2017" y="1390"/>
                    <a:pt x="1155" y="2858"/>
                  </a:cubicBezTo>
                  <a:cubicBezTo>
                    <a:pt x="666" y="3739"/>
                    <a:pt x="353" y="4698"/>
                    <a:pt x="235" y="5697"/>
                  </a:cubicBezTo>
                  <a:cubicBezTo>
                    <a:pt x="59" y="6950"/>
                    <a:pt x="1" y="8202"/>
                    <a:pt x="59" y="9475"/>
                  </a:cubicBezTo>
                  <a:cubicBezTo>
                    <a:pt x="138" y="11315"/>
                    <a:pt x="314" y="13174"/>
                    <a:pt x="509" y="15014"/>
                  </a:cubicBezTo>
                  <a:cubicBezTo>
                    <a:pt x="705" y="16717"/>
                    <a:pt x="940" y="18420"/>
                    <a:pt x="1292" y="20104"/>
                  </a:cubicBezTo>
                  <a:cubicBezTo>
                    <a:pt x="1841" y="22668"/>
                    <a:pt x="2917" y="24978"/>
                    <a:pt x="4953" y="26720"/>
                  </a:cubicBezTo>
                </a:path>
              </a:pathLst>
            </a:custGeom>
            <a:noFill/>
            <a:ln w="12225" cap="flat" cmpd="sng">
              <a:solidFill>
                <a:schemeClr val="accent1"/>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337250" y="3329950"/>
              <a:ext cx="282900" cy="145850"/>
            </a:xfrm>
            <a:custGeom>
              <a:avLst/>
              <a:gdLst/>
              <a:ahLst/>
              <a:cxnLst/>
              <a:rect l="l" t="t" r="r" b="b"/>
              <a:pathLst>
                <a:path w="11316" h="5834" fill="none" extrusionOk="0">
                  <a:moveTo>
                    <a:pt x="1626" y="1919"/>
                  </a:moveTo>
                  <a:cubicBezTo>
                    <a:pt x="901" y="2193"/>
                    <a:pt x="40" y="2682"/>
                    <a:pt x="21" y="3465"/>
                  </a:cubicBezTo>
                  <a:cubicBezTo>
                    <a:pt x="1" y="4346"/>
                    <a:pt x="980" y="4855"/>
                    <a:pt x="1821" y="5090"/>
                  </a:cubicBezTo>
                  <a:cubicBezTo>
                    <a:pt x="3094" y="5462"/>
                    <a:pt x="4405" y="5677"/>
                    <a:pt x="5736" y="5775"/>
                  </a:cubicBezTo>
                  <a:cubicBezTo>
                    <a:pt x="6695" y="5834"/>
                    <a:pt x="7694" y="5814"/>
                    <a:pt x="8575" y="5482"/>
                  </a:cubicBezTo>
                  <a:cubicBezTo>
                    <a:pt x="10513" y="4738"/>
                    <a:pt x="11315" y="2174"/>
                    <a:pt x="9318" y="1038"/>
                  </a:cubicBezTo>
                  <a:cubicBezTo>
                    <a:pt x="7537" y="1"/>
                    <a:pt x="3407" y="1293"/>
                    <a:pt x="1626" y="1919"/>
                  </a:cubicBezTo>
                  <a:close/>
                </a:path>
              </a:pathLst>
            </a:custGeom>
            <a:noFill/>
            <a:ln w="6350" cap="flat" cmpd="sng">
              <a:solidFill>
                <a:srgbClr val="0D497D"/>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10800000">
            <a:off x="6963420" y="-59062"/>
            <a:ext cx="2180567" cy="5444011"/>
            <a:chOff x="6137900" y="1385225"/>
            <a:chExt cx="1232725" cy="3077625"/>
          </a:xfrm>
        </p:grpSpPr>
        <p:sp>
          <p:nvSpPr>
            <p:cNvPr id="23" name="Google Shape;23;p2"/>
            <p:cNvSpPr/>
            <p:nvPr/>
          </p:nvSpPr>
          <p:spPr>
            <a:xfrm>
              <a:off x="6137900" y="1387175"/>
              <a:ext cx="1054125" cy="3075675"/>
            </a:xfrm>
            <a:custGeom>
              <a:avLst/>
              <a:gdLst/>
              <a:ahLst/>
              <a:cxnLst/>
              <a:rect l="l" t="t" r="r" b="b"/>
              <a:pathLst>
                <a:path w="42165" h="123027" fill="none" extrusionOk="0">
                  <a:moveTo>
                    <a:pt x="42164" y="1"/>
                  </a:moveTo>
                  <a:cubicBezTo>
                    <a:pt x="41518" y="823"/>
                    <a:pt x="40872" y="1645"/>
                    <a:pt x="40226" y="2467"/>
                  </a:cubicBezTo>
                  <a:cubicBezTo>
                    <a:pt x="38327" y="4953"/>
                    <a:pt x="36057" y="7067"/>
                    <a:pt x="33786" y="9201"/>
                  </a:cubicBezTo>
                  <a:cubicBezTo>
                    <a:pt x="30909" y="11863"/>
                    <a:pt x="27933" y="14447"/>
                    <a:pt x="25408" y="17481"/>
                  </a:cubicBezTo>
                  <a:cubicBezTo>
                    <a:pt x="23235" y="20045"/>
                    <a:pt x="21376" y="22864"/>
                    <a:pt x="19888" y="25898"/>
                  </a:cubicBezTo>
                  <a:cubicBezTo>
                    <a:pt x="18479" y="28854"/>
                    <a:pt x="17618" y="31966"/>
                    <a:pt x="17892" y="35294"/>
                  </a:cubicBezTo>
                  <a:cubicBezTo>
                    <a:pt x="18068" y="36977"/>
                    <a:pt x="18616" y="38621"/>
                    <a:pt x="19516" y="40050"/>
                  </a:cubicBezTo>
                  <a:cubicBezTo>
                    <a:pt x="20397" y="41499"/>
                    <a:pt x="21454" y="42830"/>
                    <a:pt x="22648" y="44004"/>
                  </a:cubicBezTo>
                  <a:cubicBezTo>
                    <a:pt x="24567" y="45884"/>
                    <a:pt x="26446" y="47821"/>
                    <a:pt x="28286" y="49779"/>
                  </a:cubicBezTo>
                  <a:cubicBezTo>
                    <a:pt x="29891" y="51521"/>
                    <a:pt x="31320" y="53459"/>
                    <a:pt x="32122" y="55710"/>
                  </a:cubicBezTo>
                  <a:cubicBezTo>
                    <a:pt x="33395" y="59273"/>
                    <a:pt x="33023" y="62972"/>
                    <a:pt x="30204" y="65713"/>
                  </a:cubicBezTo>
                  <a:cubicBezTo>
                    <a:pt x="28795" y="67102"/>
                    <a:pt x="26994" y="67787"/>
                    <a:pt x="25056" y="68101"/>
                  </a:cubicBezTo>
                  <a:cubicBezTo>
                    <a:pt x="21865" y="68629"/>
                    <a:pt x="18831" y="68042"/>
                    <a:pt x="15895" y="66848"/>
                  </a:cubicBezTo>
                  <a:cubicBezTo>
                    <a:pt x="13194" y="65771"/>
                    <a:pt x="10571" y="64479"/>
                    <a:pt x="7869" y="63344"/>
                  </a:cubicBezTo>
                  <a:cubicBezTo>
                    <a:pt x="6891" y="62933"/>
                    <a:pt x="5853" y="62620"/>
                    <a:pt x="4796" y="62424"/>
                  </a:cubicBezTo>
                  <a:cubicBezTo>
                    <a:pt x="2937" y="62111"/>
                    <a:pt x="1234" y="63657"/>
                    <a:pt x="705" y="65106"/>
                  </a:cubicBezTo>
                  <a:cubicBezTo>
                    <a:pt x="392" y="65987"/>
                    <a:pt x="118" y="66848"/>
                    <a:pt x="157" y="67787"/>
                  </a:cubicBezTo>
                  <a:cubicBezTo>
                    <a:pt x="177" y="68707"/>
                    <a:pt x="0" y="69647"/>
                    <a:pt x="40" y="70567"/>
                  </a:cubicBezTo>
                  <a:cubicBezTo>
                    <a:pt x="98" y="72642"/>
                    <a:pt x="431" y="74717"/>
                    <a:pt x="1018" y="76733"/>
                  </a:cubicBezTo>
                  <a:cubicBezTo>
                    <a:pt x="2173" y="80668"/>
                    <a:pt x="4033" y="84269"/>
                    <a:pt x="6029" y="87832"/>
                  </a:cubicBezTo>
                  <a:cubicBezTo>
                    <a:pt x="7771" y="90944"/>
                    <a:pt x="9416" y="94115"/>
                    <a:pt x="10473" y="97541"/>
                  </a:cubicBezTo>
                  <a:cubicBezTo>
                    <a:pt x="11138" y="99674"/>
                    <a:pt x="11647" y="101886"/>
                    <a:pt x="11726" y="104157"/>
                  </a:cubicBezTo>
                  <a:cubicBezTo>
                    <a:pt x="11784" y="106114"/>
                    <a:pt x="11902" y="108052"/>
                    <a:pt x="11863" y="110010"/>
                  </a:cubicBezTo>
                  <a:cubicBezTo>
                    <a:pt x="11823" y="111439"/>
                    <a:pt x="11569" y="112887"/>
                    <a:pt x="11412" y="114316"/>
                  </a:cubicBezTo>
                  <a:cubicBezTo>
                    <a:pt x="11314" y="115373"/>
                    <a:pt x="11236" y="116430"/>
                    <a:pt x="11099" y="117487"/>
                  </a:cubicBezTo>
                  <a:cubicBezTo>
                    <a:pt x="10962" y="118681"/>
                    <a:pt x="10786" y="119895"/>
                    <a:pt x="10649" y="121109"/>
                  </a:cubicBezTo>
                  <a:cubicBezTo>
                    <a:pt x="10571" y="121735"/>
                    <a:pt x="10551" y="122381"/>
                    <a:pt x="10492" y="123027"/>
                  </a:cubicBezTo>
                </a:path>
              </a:pathLst>
            </a:custGeom>
            <a:noFill/>
            <a:ln w="161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479975" y="1385225"/>
              <a:ext cx="890650" cy="3075675"/>
            </a:xfrm>
            <a:custGeom>
              <a:avLst/>
              <a:gdLst/>
              <a:ahLst/>
              <a:cxnLst/>
              <a:rect l="l" t="t" r="r" b="b"/>
              <a:pathLst>
                <a:path w="35626" h="123027" fill="none" extrusionOk="0">
                  <a:moveTo>
                    <a:pt x="35626" y="0"/>
                  </a:moveTo>
                  <a:cubicBezTo>
                    <a:pt x="34451" y="1547"/>
                    <a:pt x="33355" y="3191"/>
                    <a:pt x="32063" y="4620"/>
                  </a:cubicBezTo>
                  <a:cubicBezTo>
                    <a:pt x="29519" y="7439"/>
                    <a:pt x="26582" y="9886"/>
                    <a:pt x="23685" y="12332"/>
                  </a:cubicBezTo>
                  <a:cubicBezTo>
                    <a:pt x="20240" y="15269"/>
                    <a:pt x="16893" y="18322"/>
                    <a:pt x="14427" y="22178"/>
                  </a:cubicBezTo>
                  <a:cubicBezTo>
                    <a:pt x="12998" y="24410"/>
                    <a:pt x="11941" y="26798"/>
                    <a:pt x="11471" y="29362"/>
                  </a:cubicBezTo>
                  <a:cubicBezTo>
                    <a:pt x="10962" y="32142"/>
                    <a:pt x="11353" y="35000"/>
                    <a:pt x="12586" y="37525"/>
                  </a:cubicBezTo>
                  <a:cubicBezTo>
                    <a:pt x="13820" y="40089"/>
                    <a:pt x="15523" y="42321"/>
                    <a:pt x="17363" y="44474"/>
                  </a:cubicBezTo>
                  <a:cubicBezTo>
                    <a:pt x="19673" y="47175"/>
                    <a:pt x="22041" y="49837"/>
                    <a:pt x="23548" y="53165"/>
                  </a:cubicBezTo>
                  <a:cubicBezTo>
                    <a:pt x="24468" y="55220"/>
                    <a:pt x="25056" y="57393"/>
                    <a:pt x="25330" y="59625"/>
                  </a:cubicBezTo>
                  <a:cubicBezTo>
                    <a:pt x="25623" y="61797"/>
                    <a:pt x="25290" y="63892"/>
                    <a:pt x="24742" y="65947"/>
                  </a:cubicBezTo>
                  <a:cubicBezTo>
                    <a:pt x="23744" y="69608"/>
                    <a:pt x="21610" y="72368"/>
                    <a:pt x="18146" y="74149"/>
                  </a:cubicBezTo>
                  <a:cubicBezTo>
                    <a:pt x="15405" y="75539"/>
                    <a:pt x="12469" y="76185"/>
                    <a:pt x="9513" y="76811"/>
                  </a:cubicBezTo>
                  <a:cubicBezTo>
                    <a:pt x="7575" y="77222"/>
                    <a:pt x="5638" y="77633"/>
                    <a:pt x="3739" y="78142"/>
                  </a:cubicBezTo>
                  <a:cubicBezTo>
                    <a:pt x="2232" y="78534"/>
                    <a:pt x="1194" y="79610"/>
                    <a:pt x="509" y="80980"/>
                  </a:cubicBezTo>
                  <a:cubicBezTo>
                    <a:pt x="313" y="81411"/>
                    <a:pt x="215" y="81881"/>
                    <a:pt x="196" y="82351"/>
                  </a:cubicBezTo>
                  <a:cubicBezTo>
                    <a:pt x="0" y="85228"/>
                    <a:pt x="842" y="87929"/>
                    <a:pt x="1488" y="90670"/>
                  </a:cubicBezTo>
                  <a:cubicBezTo>
                    <a:pt x="2075" y="93117"/>
                    <a:pt x="2682" y="95544"/>
                    <a:pt x="3093" y="98010"/>
                  </a:cubicBezTo>
                  <a:cubicBezTo>
                    <a:pt x="3582" y="101123"/>
                    <a:pt x="3739" y="104313"/>
                    <a:pt x="3563" y="107465"/>
                  </a:cubicBezTo>
                  <a:cubicBezTo>
                    <a:pt x="3465" y="109559"/>
                    <a:pt x="3171" y="111634"/>
                    <a:pt x="2975" y="113709"/>
                  </a:cubicBezTo>
                  <a:cubicBezTo>
                    <a:pt x="2858" y="114942"/>
                    <a:pt x="2780" y="116175"/>
                    <a:pt x="2643" y="117409"/>
                  </a:cubicBezTo>
                  <a:cubicBezTo>
                    <a:pt x="2525" y="118720"/>
                    <a:pt x="2329" y="120032"/>
                    <a:pt x="2192" y="121343"/>
                  </a:cubicBezTo>
                  <a:cubicBezTo>
                    <a:pt x="2134" y="121891"/>
                    <a:pt x="2134" y="122459"/>
                    <a:pt x="2114" y="123027"/>
                  </a:cubicBezTo>
                </a:path>
              </a:pathLst>
            </a:custGeom>
            <a:noFill/>
            <a:ln w="16150" cap="rnd" cmpd="sng">
              <a:solidFill>
                <a:srgbClr val="3C42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317975" y="2548925"/>
              <a:ext cx="444375" cy="413550"/>
            </a:xfrm>
            <a:custGeom>
              <a:avLst/>
              <a:gdLst/>
              <a:ahLst/>
              <a:cxnLst/>
              <a:rect l="l" t="t" r="r" b="b"/>
              <a:pathLst>
                <a:path w="17775" h="16542" fill="none" extrusionOk="0">
                  <a:moveTo>
                    <a:pt x="3309" y="1723"/>
                  </a:moveTo>
                  <a:cubicBezTo>
                    <a:pt x="1626" y="2330"/>
                    <a:pt x="138" y="3798"/>
                    <a:pt x="60" y="5579"/>
                  </a:cubicBezTo>
                  <a:cubicBezTo>
                    <a:pt x="1" y="6969"/>
                    <a:pt x="784" y="8281"/>
                    <a:pt x="1665" y="9357"/>
                  </a:cubicBezTo>
                  <a:cubicBezTo>
                    <a:pt x="3759" y="11961"/>
                    <a:pt x="6441" y="14016"/>
                    <a:pt x="9495" y="15367"/>
                  </a:cubicBezTo>
                  <a:cubicBezTo>
                    <a:pt x="11060" y="16052"/>
                    <a:pt x="12842" y="16541"/>
                    <a:pt x="14447" y="15993"/>
                  </a:cubicBezTo>
                  <a:cubicBezTo>
                    <a:pt x="16189" y="15386"/>
                    <a:pt x="17364" y="13605"/>
                    <a:pt x="17579" y="11785"/>
                  </a:cubicBezTo>
                  <a:cubicBezTo>
                    <a:pt x="17775" y="9964"/>
                    <a:pt x="17148" y="8124"/>
                    <a:pt x="16150" y="6578"/>
                  </a:cubicBezTo>
                  <a:cubicBezTo>
                    <a:pt x="13527" y="2526"/>
                    <a:pt x="7987" y="1"/>
                    <a:pt x="3309" y="1723"/>
                  </a:cubicBezTo>
                  <a:close/>
                </a:path>
              </a:pathLst>
            </a:custGeom>
            <a:noFill/>
            <a:ln w="4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297425" y="2234750"/>
              <a:ext cx="200675" cy="237875"/>
            </a:xfrm>
            <a:custGeom>
              <a:avLst/>
              <a:gdLst/>
              <a:ahLst/>
              <a:cxnLst/>
              <a:rect l="l" t="t" r="r" b="b"/>
              <a:pathLst>
                <a:path w="8027" h="9515" fill="none" extrusionOk="0">
                  <a:moveTo>
                    <a:pt x="7615" y="5188"/>
                  </a:moveTo>
                  <a:cubicBezTo>
                    <a:pt x="7185" y="4112"/>
                    <a:pt x="6382" y="3231"/>
                    <a:pt x="5599" y="2369"/>
                  </a:cubicBezTo>
                  <a:lnTo>
                    <a:pt x="5403" y="2311"/>
                  </a:lnTo>
                  <a:cubicBezTo>
                    <a:pt x="4366" y="1195"/>
                    <a:pt x="2956" y="1"/>
                    <a:pt x="1547" y="510"/>
                  </a:cubicBezTo>
                  <a:cubicBezTo>
                    <a:pt x="608" y="862"/>
                    <a:pt x="79" y="1880"/>
                    <a:pt x="40" y="2878"/>
                  </a:cubicBezTo>
                  <a:cubicBezTo>
                    <a:pt x="1" y="3877"/>
                    <a:pt x="392" y="4836"/>
                    <a:pt x="842" y="5717"/>
                  </a:cubicBezTo>
                  <a:cubicBezTo>
                    <a:pt x="1449" y="6950"/>
                    <a:pt x="2252" y="8163"/>
                    <a:pt x="3446" y="8829"/>
                  </a:cubicBezTo>
                  <a:cubicBezTo>
                    <a:pt x="4640" y="9514"/>
                    <a:pt x="6323" y="9495"/>
                    <a:pt x="7243" y="8457"/>
                  </a:cubicBezTo>
                  <a:cubicBezTo>
                    <a:pt x="8007" y="7596"/>
                    <a:pt x="8026" y="6265"/>
                    <a:pt x="7615" y="5188"/>
                  </a:cubicBezTo>
                  <a:close/>
                </a:path>
              </a:pathLst>
            </a:custGeom>
            <a:noFill/>
            <a:ln w="6350" cap="flat" cmpd="sng">
              <a:solidFill>
                <a:srgbClr val="0D497D"/>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extLst>
    <p:ext uri="{DCECCB84-F9BA-43D5-87BE-67443E8EF086}">
      <p15:sldGuideLst xmlns:p15="http://schemas.microsoft.com/office/powerpoint/2012/main">
        <p15:guide id="1" pos="5310">
          <p15:clr>
            <a:srgbClr val="FA7B17"/>
          </p15:clr>
        </p15:guide>
        <p15:guide id="2" pos="2880">
          <p15:clr>
            <a:srgbClr val="FA7B17"/>
          </p15:clr>
        </p15:guide>
        <p15:guide id="3" orient="horz" pos="162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pic>
        <p:nvPicPr>
          <p:cNvPr id="85" name="Google Shape;85;p7"/>
          <p:cNvPicPr preferRelativeResize="0"/>
          <p:nvPr/>
        </p:nvPicPr>
        <p:blipFill>
          <a:blip r:embed="rId2">
            <a:alphaModFix amt="29000"/>
          </a:blip>
          <a:stretch>
            <a:fillRect/>
          </a:stretch>
        </p:blipFill>
        <p:spPr>
          <a:xfrm>
            <a:off x="-450600" y="-1381850"/>
            <a:ext cx="10045198" cy="6696799"/>
          </a:xfrm>
          <a:prstGeom prst="rect">
            <a:avLst/>
          </a:prstGeom>
          <a:noFill/>
          <a:ln>
            <a:noFill/>
          </a:ln>
        </p:spPr>
      </p:pic>
      <p:sp>
        <p:nvSpPr>
          <p:cNvPr id="86" name="Google Shape;86;p7"/>
          <p:cNvSpPr txBox="1">
            <a:spLocks noGrp="1"/>
          </p:cNvSpPr>
          <p:nvPr>
            <p:ph type="title"/>
          </p:nvPr>
        </p:nvSpPr>
        <p:spPr>
          <a:xfrm>
            <a:off x="5232269" y="345243"/>
            <a:ext cx="3362100" cy="693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87" name="Google Shape;87;p7"/>
          <p:cNvSpPr txBox="1">
            <a:spLocks noGrp="1"/>
          </p:cNvSpPr>
          <p:nvPr>
            <p:ph type="body" idx="1"/>
          </p:nvPr>
        </p:nvSpPr>
        <p:spPr>
          <a:xfrm>
            <a:off x="5425169" y="2381275"/>
            <a:ext cx="2976300" cy="1671600"/>
          </a:xfrm>
          <a:prstGeom prst="rect">
            <a:avLst/>
          </a:prstGeom>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sz="14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grpSp>
        <p:nvGrpSpPr>
          <p:cNvPr id="88" name="Google Shape;88;p7"/>
          <p:cNvGrpSpPr/>
          <p:nvPr/>
        </p:nvGrpSpPr>
        <p:grpSpPr>
          <a:xfrm rot="2862043">
            <a:off x="8172884" y="2165959"/>
            <a:ext cx="1595208" cy="3716883"/>
            <a:chOff x="2999600" y="2891975"/>
            <a:chExt cx="756575" cy="1762725"/>
          </a:xfrm>
        </p:grpSpPr>
        <p:sp>
          <p:nvSpPr>
            <p:cNvPr id="89" name="Google Shape;89;p7"/>
            <p:cNvSpPr/>
            <p:nvPr/>
          </p:nvSpPr>
          <p:spPr>
            <a:xfrm>
              <a:off x="2999600" y="2891975"/>
              <a:ext cx="756575" cy="1762725"/>
            </a:xfrm>
            <a:custGeom>
              <a:avLst/>
              <a:gdLst/>
              <a:ahLst/>
              <a:cxnLst/>
              <a:rect l="l" t="t" r="r" b="b"/>
              <a:pathLst>
                <a:path w="30263" h="70509" fill="none" extrusionOk="0">
                  <a:moveTo>
                    <a:pt x="30263" y="59"/>
                  </a:moveTo>
                  <a:cubicBezTo>
                    <a:pt x="27620" y="1"/>
                    <a:pt x="25095" y="666"/>
                    <a:pt x="22727" y="1703"/>
                  </a:cubicBezTo>
                  <a:cubicBezTo>
                    <a:pt x="17872" y="3857"/>
                    <a:pt x="13272" y="6538"/>
                    <a:pt x="9024" y="9709"/>
                  </a:cubicBezTo>
                  <a:cubicBezTo>
                    <a:pt x="6284" y="11726"/>
                    <a:pt x="3857" y="14075"/>
                    <a:pt x="2134" y="17089"/>
                  </a:cubicBezTo>
                  <a:cubicBezTo>
                    <a:pt x="686" y="19614"/>
                    <a:pt x="0" y="22296"/>
                    <a:pt x="314" y="25173"/>
                  </a:cubicBezTo>
                  <a:cubicBezTo>
                    <a:pt x="588" y="27405"/>
                    <a:pt x="1410" y="29539"/>
                    <a:pt x="2702" y="31398"/>
                  </a:cubicBezTo>
                  <a:cubicBezTo>
                    <a:pt x="4287" y="33747"/>
                    <a:pt x="6069" y="35998"/>
                    <a:pt x="7772" y="38269"/>
                  </a:cubicBezTo>
                  <a:cubicBezTo>
                    <a:pt x="10277" y="41636"/>
                    <a:pt x="12176" y="45296"/>
                    <a:pt x="12998" y="49446"/>
                  </a:cubicBezTo>
                  <a:cubicBezTo>
                    <a:pt x="13311" y="51090"/>
                    <a:pt x="13546" y="52774"/>
                    <a:pt x="13683" y="54457"/>
                  </a:cubicBezTo>
                  <a:cubicBezTo>
                    <a:pt x="13859" y="56982"/>
                    <a:pt x="13859" y="59527"/>
                    <a:pt x="14016" y="62071"/>
                  </a:cubicBezTo>
                  <a:cubicBezTo>
                    <a:pt x="14133" y="63735"/>
                    <a:pt x="14329" y="65380"/>
                    <a:pt x="14642" y="67004"/>
                  </a:cubicBezTo>
                  <a:cubicBezTo>
                    <a:pt x="15014" y="68844"/>
                    <a:pt x="16972" y="70312"/>
                    <a:pt x="18870" y="70332"/>
                  </a:cubicBezTo>
                  <a:cubicBezTo>
                    <a:pt x="19555" y="70332"/>
                    <a:pt x="20260" y="70508"/>
                    <a:pt x="20945" y="70449"/>
                  </a:cubicBezTo>
                  <a:cubicBezTo>
                    <a:pt x="22590" y="70352"/>
                    <a:pt x="24234" y="70175"/>
                    <a:pt x="25878" y="69999"/>
                  </a:cubicBezTo>
                  <a:cubicBezTo>
                    <a:pt x="27346" y="69862"/>
                    <a:pt x="28814" y="69706"/>
                    <a:pt x="30263" y="69549"/>
                  </a:cubicBezTo>
                </a:path>
              </a:pathLst>
            </a:custGeom>
            <a:noFill/>
            <a:ln w="63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3187025" y="3201750"/>
              <a:ext cx="569150" cy="1289975"/>
            </a:xfrm>
            <a:custGeom>
              <a:avLst/>
              <a:gdLst/>
              <a:ahLst/>
              <a:cxnLst/>
              <a:rect l="l" t="t" r="r" b="b"/>
              <a:pathLst>
                <a:path w="22766" h="51599" fill="none" extrusionOk="0">
                  <a:moveTo>
                    <a:pt x="22766" y="0"/>
                  </a:moveTo>
                  <a:cubicBezTo>
                    <a:pt x="20965" y="39"/>
                    <a:pt x="19164" y="39"/>
                    <a:pt x="17383" y="157"/>
                  </a:cubicBezTo>
                  <a:cubicBezTo>
                    <a:pt x="13624" y="392"/>
                    <a:pt x="9944" y="1057"/>
                    <a:pt x="6597" y="2858"/>
                  </a:cubicBezTo>
                  <a:cubicBezTo>
                    <a:pt x="4483" y="3993"/>
                    <a:pt x="2702" y="5579"/>
                    <a:pt x="1527" y="7693"/>
                  </a:cubicBezTo>
                  <a:cubicBezTo>
                    <a:pt x="1" y="10453"/>
                    <a:pt x="235" y="13311"/>
                    <a:pt x="1527" y="16071"/>
                  </a:cubicBezTo>
                  <a:cubicBezTo>
                    <a:pt x="2134" y="17402"/>
                    <a:pt x="2976" y="18616"/>
                    <a:pt x="3739" y="19849"/>
                  </a:cubicBezTo>
                  <a:cubicBezTo>
                    <a:pt x="5129" y="22119"/>
                    <a:pt x="6656" y="24331"/>
                    <a:pt x="7948" y="26661"/>
                  </a:cubicBezTo>
                  <a:cubicBezTo>
                    <a:pt x="9553" y="29519"/>
                    <a:pt x="10414" y="32690"/>
                    <a:pt x="11119" y="35880"/>
                  </a:cubicBezTo>
                  <a:cubicBezTo>
                    <a:pt x="11647" y="38190"/>
                    <a:pt x="12098" y="40539"/>
                    <a:pt x="12685" y="42810"/>
                  </a:cubicBezTo>
                  <a:cubicBezTo>
                    <a:pt x="13253" y="44963"/>
                    <a:pt x="13996" y="47038"/>
                    <a:pt x="15660" y="48682"/>
                  </a:cubicBezTo>
                  <a:cubicBezTo>
                    <a:pt x="17128" y="50131"/>
                    <a:pt x="18890" y="50855"/>
                    <a:pt x="20828" y="51286"/>
                  </a:cubicBezTo>
                  <a:cubicBezTo>
                    <a:pt x="21474" y="51423"/>
                    <a:pt x="22120" y="51501"/>
                    <a:pt x="22766" y="51599"/>
                  </a:cubicBezTo>
                </a:path>
              </a:pathLst>
            </a:custGeom>
            <a:noFill/>
            <a:ln w="18600" cap="flat" cmpd="sng">
              <a:solidFill>
                <a:schemeClr val="accent4"/>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3629900" y="3617700"/>
              <a:ext cx="126275" cy="668000"/>
            </a:xfrm>
            <a:custGeom>
              <a:avLst/>
              <a:gdLst/>
              <a:ahLst/>
              <a:cxnLst/>
              <a:rect l="l" t="t" r="r" b="b"/>
              <a:pathLst>
                <a:path w="5051" h="26720" fill="none" extrusionOk="0">
                  <a:moveTo>
                    <a:pt x="5051" y="1"/>
                  </a:moveTo>
                  <a:cubicBezTo>
                    <a:pt x="3426" y="510"/>
                    <a:pt x="2017" y="1390"/>
                    <a:pt x="1155" y="2858"/>
                  </a:cubicBezTo>
                  <a:cubicBezTo>
                    <a:pt x="666" y="3739"/>
                    <a:pt x="353" y="4698"/>
                    <a:pt x="235" y="5697"/>
                  </a:cubicBezTo>
                  <a:cubicBezTo>
                    <a:pt x="59" y="6950"/>
                    <a:pt x="1" y="8202"/>
                    <a:pt x="59" y="9475"/>
                  </a:cubicBezTo>
                  <a:cubicBezTo>
                    <a:pt x="138" y="11315"/>
                    <a:pt x="314" y="13174"/>
                    <a:pt x="509" y="15014"/>
                  </a:cubicBezTo>
                  <a:cubicBezTo>
                    <a:pt x="705" y="16717"/>
                    <a:pt x="940" y="18420"/>
                    <a:pt x="1292" y="20104"/>
                  </a:cubicBezTo>
                  <a:cubicBezTo>
                    <a:pt x="1841" y="22668"/>
                    <a:pt x="2917" y="24978"/>
                    <a:pt x="4953" y="26720"/>
                  </a:cubicBezTo>
                </a:path>
              </a:pathLst>
            </a:custGeom>
            <a:noFill/>
            <a:ln w="12225" cap="flat" cmpd="sng">
              <a:solidFill>
                <a:schemeClr val="accent1"/>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3337250" y="3329950"/>
              <a:ext cx="282900" cy="145850"/>
            </a:xfrm>
            <a:custGeom>
              <a:avLst/>
              <a:gdLst/>
              <a:ahLst/>
              <a:cxnLst/>
              <a:rect l="l" t="t" r="r" b="b"/>
              <a:pathLst>
                <a:path w="11316" h="5834" fill="none" extrusionOk="0">
                  <a:moveTo>
                    <a:pt x="1626" y="1919"/>
                  </a:moveTo>
                  <a:cubicBezTo>
                    <a:pt x="901" y="2193"/>
                    <a:pt x="40" y="2682"/>
                    <a:pt x="21" y="3465"/>
                  </a:cubicBezTo>
                  <a:cubicBezTo>
                    <a:pt x="1" y="4346"/>
                    <a:pt x="980" y="4855"/>
                    <a:pt x="1821" y="5090"/>
                  </a:cubicBezTo>
                  <a:cubicBezTo>
                    <a:pt x="3094" y="5462"/>
                    <a:pt x="4405" y="5677"/>
                    <a:pt x="5736" y="5775"/>
                  </a:cubicBezTo>
                  <a:cubicBezTo>
                    <a:pt x="6695" y="5834"/>
                    <a:pt x="7694" y="5814"/>
                    <a:pt x="8575" y="5482"/>
                  </a:cubicBezTo>
                  <a:cubicBezTo>
                    <a:pt x="10513" y="4738"/>
                    <a:pt x="11315" y="2174"/>
                    <a:pt x="9318" y="1038"/>
                  </a:cubicBezTo>
                  <a:cubicBezTo>
                    <a:pt x="7537" y="1"/>
                    <a:pt x="3407" y="1293"/>
                    <a:pt x="1626" y="1919"/>
                  </a:cubicBezTo>
                  <a:close/>
                </a:path>
              </a:pathLst>
            </a:custGeom>
            <a:noFill/>
            <a:ln w="6350" cap="flat" cmpd="sng">
              <a:solidFill>
                <a:srgbClr val="0D497D"/>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pic>
        <p:nvPicPr>
          <p:cNvPr id="101" name="Google Shape;101;p9"/>
          <p:cNvPicPr preferRelativeResize="0"/>
          <p:nvPr/>
        </p:nvPicPr>
        <p:blipFill>
          <a:blip r:embed="rId2">
            <a:alphaModFix amt="29000"/>
          </a:blip>
          <a:stretch>
            <a:fillRect/>
          </a:stretch>
        </p:blipFill>
        <p:spPr>
          <a:xfrm>
            <a:off x="-450600" y="-1381850"/>
            <a:ext cx="10045198" cy="6696799"/>
          </a:xfrm>
          <a:prstGeom prst="rect">
            <a:avLst/>
          </a:prstGeom>
          <a:noFill/>
          <a:ln>
            <a:noFill/>
          </a:ln>
        </p:spPr>
      </p:pic>
      <p:sp>
        <p:nvSpPr>
          <p:cNvPr id="102" name="Google Shape;102;p9"/>
          <p:cNvSpPr txBox="1">
            <a:spLocks noGrp="1"/>
          </p:cNvSpPr>
          <p:nvPr>
            <p:ph type="title"/>
          </p:nvPr>
        </p:nvSpPr>
        <p:spPr>
          <a:xfrm>
            <a:off x="5002400" y="1951638"/>
            <a:ext cx="3435600" cy="8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grpSp>
        <p:nvGrpSpPr>
          <p:cNvPr id="103" name="Google Shape;103;p9"/>
          <p:cNvGrpSpPr/>
          <p:nvPr/>
        </p:nvGrpSpPr>
        <p:grpSpPr>
          <a:xfrm rot="2700000">
            <a:off x="5239164" y="-1185177"/>
            <a:ext cx="2180511" cy="2373971"/>
            <a:chOff x="1983200" y="1058325"/>
            <a:chExt cx="1555700" cy="1693725"/>
          </a:xfrm>
        </p:grpSpPr>
        <p:sp>
          <p:nvSpPr>
            <p:cNvPr id="104" name="Google Shape;104;p9"/>
            <p:cNvSpPr/>
            <p:nvPr/>
          </p:nvSpPr>
          <p:spPr>
            <a:xfrm>
              <a:off x="1983200" y="1058325"/>
              <a:ext cx="1555700" cy="1693725"/>
            </a:xfrm>
            <a:custGeom>
              <a:avLst/>
              <a:gdLst/>
              <a:ahLst/>
              <a:cxnLst/>
              <a:rect l="l" t="t" r="r" b="b"/>
              <a:pathLst>
                <a:path w="62228" h="67749" fill="none" extrusionOk="0">
                  <a:moveTo>
                    <a:pt x="13683" y="1"/>
                  </a:moveTo>
                  <a:cubicBezTo>
                    <a:pt x="13252" y="4287"/>
                    <a:pt x="11843" y="8398"/>
                    <a:pt x="9533" y="12019"/>
                  </a:cubicBezTo>
                  <a:cubicBezTo>
                    <a:pt x="7673" y="14995"/>
                    <a:pt x="5677" y="17872"/>
                    <a:pt x="3935" y="20906"/>
                  </a:cubicBezTo>
                  <a:cubicBezTo>
                    <a:pt x="2427" y="23568"/>
                    <a:pt x="1331" y="26446"/>
                    <a:pt x="724" y="29421"/>
                  </a:cubicBezTo>
                  <a:cubicBezTo>
                    <a:pt x="274" y="31457"/>
                    <a:pt x="20" y="33532"/>
                    <a:pt x="0" y="35607"/>
                  </a:cubicBezTo>
                  <a:cubicBezTo>
                    <a:pt x="20" y="38210"/>
                    <a:pt x="392" y="40794"/>
                    <a:pt x="1135" y="43300"/>
                  </a:cubicBezTo>
                  <a:cubicBezTo>
                    <a:pt x="2564" y="48271"/>
                    <a:pt x="5050" y="52715"/>
                    <a:pt x="8241" y="56767"/>
                  </a:cubicBezTo>
                  <a:cubicBezTo>
                    <a:pt x="10609" y="59840"/>
                    <a:pt x="13526" y="62443"/>
                    <a:pt x="16854" y="64460"/>
                  </a:cubicBezTo>
                  <a:cubicBezTo>
                    <a:pt x="19222" y="65908"/>
                    <a:pt x="21865" y="66867"/>
                    <a:pt x="24625" y="67259"/>
                  </a:cubicBezTo>
                  <a:cubicBezTo>
                    <a:pt x="28050" y="67748"/>
                    <a:pt x="31535" y="67200"/>
                    <a:pt x="34627" y="65693"/>
                  </a:cubicBezTo>
                  <a:cubicBezTo>
                    <a:pt x="37857" y="64146"/>
                    <a:pt x="40500" y="61856"/>
                    <a:pt x="42262" y="58685"/>
                  </a:cubicBezTo>
                  <a:cubicBezTo>
                    <a:pt x="43025" y="57197"/>
                    <a:pt x="43514" y="55592"/>
                    <a:pt x="43730" y="53929"/>
                  </a:cubicBezTo>
                  <a:cubicBezTo>
                    <a:pt x="43906" y="52774"/>
                    <a:pt x="44004" y="51619"/>
                    <a:pt x="44023" y="50464"/>
                  </a:cubicBezTo>
                  <a:cubicBezTo>
                    <a:pt x="44004" y="48839"/>
                    <a:pt x="43808" y="47214"/>
                    <a:pt x="43749" y="45609"/>
                  </a:cubicBezTo>
                  <a:cubicBezTo>
                    <a:pt x="43691" y="44631"/>
                    <a:pt x="43749" y="43652"/>
                    <a:pt x="43749" y="42673"/>
                  </a:cubicBezTo>
                  <a:cubicBezTo>
                    <a:pt x="43593" y="38621"/>
                    <a:pt x="44356" y="34608"/>
                    <a:pt x="45942" y="30889"/>
                  </a:cubicBezTo>
                  <a:cubicBezTo>
                    <a:pt x="46940" y="28638"/>
                    <a:pt x="48056" y="26446"/>
                    <a:pt x="49328" y="24332"/>
                  </a:cubicBezTo>
                  <a:cubicBezTo>
                    <a:pt x="52029" y="19712"/>
                    <a:pt x="54887" y="15151"/>
                    <a:pt x="57608" y="10532"/>
                  </a:cubicBezTo>
                  <a:cubicBezTo>
                    <a:pt x="59468" y="7341"/>
                    <a:pt x="60975" y="3974"/>
                    <a:pt x="62130" y="470"/>
                  </a:cubicBezTo>
                  <a:cubicBezTo>
                    <a:pt x="62169" y="314"/>
                    <a:pt x="62208" y="157"/>
                    <a:pt x="62228" y="1"/>
                  </a:cubicBezTo>
                </a:path>
              </a:pathLst>
            </a:custGeom>
            <a:solidFill>
              <a:schemeClr val="accent5"/>
            </a:solidFill>
            <a:ln w="63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2123150" y="1058325"/>
              <a:ext cx="1303700" cy="1526850"/>
            </a:xfrm>
            <a:custGeom>
              <a:avLst/>
              <a:gdLst/>
              <a:ahLst/>
              <a:cxnLst/>
              <a:rect l="l" t="t" r="r" b="b"/>
              <a:pathLst>
                <a:path w="52148" h="61074" fill="none" extrusionOk="0">
                  <a:moveTo>
                    <a:pt x="15327" y="1"/>
                  </a:moveTo>
                  <a:cubicBezTo>
                    <a:pt x="15034" y="6284"/>
                    <a:pt x="13683" y="12235"/>
                    <a:pt x="10003" y="17500"/>
                  </a:cubicBezTo>
                  <a:cubicBezTo>
                    <a:pt x="8457" y="19693"/>
                    <a:pt x="6832" y="21807"/>
                    <a:pt x="5246" y="23960"/>
                  </a:cubicBezTo>
                  <a:cubicBezTo>
                    <a:pt x="3543" y="26250"/>
                    <a:pt x="2075" y="28658"/>
                    <a:pt x="1155" y="31359"/>
                  </a:cubicBezTo>
                  <a:cubicBezTo>
                    <a:pt x="314" y="33923"/>
                    <a:pt x="0" y="36625"/>
                    <a:pt x="255" y="39287"/>
                  </a:cubicBezTo>
                  <a:cubicBezTo>
                    <a:pt x="568" y="42282"/>
                    <a:pt x="1468" y="45159"/>
                    <a:pt x="2956" y="47763"/>
                  </a:cubicBezTo>
                  <a:cubicBezTo>
                    <a:pt x="4933" y="51423"/>
                    <a:pt x="7713" y="54594"/>
                    <a:pt x="11099" y="57041"/>
                  </a:cubicBezTo>
                  <a:cubicBezTo>
                    <a:pt x="13233" y="58568"/>
                    <a:pt x="15562" y="59703"/>
                    <a:pt x="18126" y="60153"/>
                  </a:cubicBezTo>
                  <a:cubicBezTo>
                    <a:pt x="23451" y="61073"/>
                    <a:pt x="28423" y="58352"/>
                    <a:pt x="29989" y="52480"/>
                  </a:cubicBezTo>
                  <a:cubicBezTo>
                    <a:pt x="30439" y="50797"/>
                    <a:pt x="30693" y="49054"/>
                    <a:pt x="30752" y="47312"/>
                  </a:cubicBezTo>
                  <a:cubicBezTo>
                    <a:pt x="30752" y="45981"/>
                    <a:pt x="30830" y="44650"/>
                    <a:pt x="30889" y="43300"/>
                  </a:cubicBezTo>
                  <a:cubicBezTo>
                    <a:pt x="31085" y="39561"/>
                    <a:pt x="31241" y="35802"/>
                    <a:pt x="32572" y="32201"/>
                  </a:cubicBezTo>
                  <a:cubicBezTo>
                    <a:pt x="33590" y="29539"/>
                    <a:pt x="34980" y="27033"/>
                    <a:pt x="36664" y="24743"/>
                  </a:cubicBezTo>
                  <a:cubicBezTo>
                    <a:pt x="39972" y="20162"/>
                    <a:pt x="43378" y="15660"/>
                    <a:pt x="46568" y="11002"/>
                  </a:cubicBezTo>
                  <a:cubicBezTo>
                    <a:pt x="48917" y="7615"/>
                    <a:pt x="50796" y="3916"/>
                    <a:pt x="52147" y="1"/>
                  </a:cubicBezTo>
                </a:path>
              </a:pathLst>
            </a:custGeom>
            <a:solidFill>
              <a:schemeClr val="accent5"/>
            </a:solidFill>
            <a:ln w="18600" cap="flat" cmpd="sng">
              <a:solidFill>
                <a:schemeClr val="accent4"/>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2299325" y="1058325"/>
              <a:ext cx="1008600" cy="1261125"/>
            </a:xfrm>
            <a:custGeom>
              <a:avLst/>
              <a:gdLst/>
              <a:ahLst/>
              <a:cxnLst/>
              <a:rect l="l" t="t" r="r" b="b"/>
              <a:pathLst>
                <a:path w="40344" h="50445" fill="none" extrusionOk="0">
                  <a:moveTo>
                    <a:pt x="13976" y="1"/>
                  </a:moveTo>
                  <a:lnTo>
                    <a:pt x="13976" y="5638"/>
                  </a:lnTo>
                  <a:lnTo>
                    <a:pt x="13976" y="5951"/>
                  </a:lnTo>
                  <a:cubicBezTo>
                    <a:pt x="13879" y="9083"/>
                    <a:pt x="13820" y="12215"/>
                    <a:pt x="13663" y="15347"/>
                  </a:cubicBezTo>
                  <a:cubicBezTo>
                    <a:pt x="13546" y="17618"/>
                    <a:pt x="13233" y="19869"/>
                    <a:pt x="12039" y="21885"/>
                  </a:cubicBezTo>
                  <a:cubicBezTo>
                    <a:pt x="11549" y="22766"/>
                    <a:pt x="10962" y="23588"/>
                    <a:pt x="10257" y="24332"/>
                  </a:cubicBezTo>
                  <a:cubicBezTo>
                    <a:pt x="8417" y="26191"/>
                    <a:pt x="6440" y="27894"/>
                    <a:pt x="4600" y="29754"/>
                  </a:cubicBezTo>
                  <a:cubicBezTo>
                    <a:pt x="3230" y="31105"/>
                    <a:pt x="2153" y="32729"/>
                    <a:pt x="1429" y="34511"/>
                  </a:cubicBezTo>
                  <a:cubicBezTo>
                    <a:pt x="0" y="38073"/>
                    <a:pt x="411" y="41479"/>
                    <a:pt x="2212" y="44748"/>
                  </a:cubicBezTo>
                  <a:cubicBezTo>
                    <a:pt x="3250" y="46686"/>
                    <a:pt x="4835" y="48252"/>
                    <a:pt x="6753" y="49289"/>
                  </a:cubicBezTo>
                  <a:cubicBezTo>
                    <a:pt x="8143" y="50014"/>
                    <a:pt x="9631" y="50444"/>
                    <a:pt x="11216" y="49994"/>
                  </a:cubicBezTo>
                  <a:cubicBezTo>
                    <a:pt x="13017" y="49485"/>
                    <a:pt x="14074" y="48232"/>
                    <a:pt x="14583" y="46529"/>
                  </a:cubicBezTo>
                  <a:cubicBezTo>
                    <a:pt x="14936" y="45237"/>
                    <a:pt x="15210" y="43926"/>
                    <a:pt x="15366" y="42614"/>
                  </a:cubicBezTo>
                  <a:cubicBezTo>
                    <a:pt x="15816" y="39385"/>
                    <a:pt x="15562" y="36135"/>
                    <a:pt x="15719" y="32905"/>
                  </a:cubicBezTo>
                  <a:cubicBezTo>
                    <a:pt x="15856" y="30087"/>
                    <a:pt x="16169" y="27248"/>
                    <a:pt x="18068" y="24899"/>
                  </a:cubicBezTo>
                  <a:cubicBezTo>
                    <a:pt x="19203" y="23529"/>
                    <a:pt x="20475" y="22316"/>
                    <a:pt x="21904" y="21259"/>
                  </a:cubicBezTo>
                  <a:cubicBezTo>
                    <a:pt x="24723" y="19145"/>
                    <a:pt x="27542" y="17030"/>
                    <a:pt x="30106" y="14584"/>
                  </a:cubicBezTo>
                  <a:cubicBezTo>
                    <a:pt x="33120" y="11667"/>
                    <a:pt x="35763" y="8379"/>
                    <a:pt x="37936" y="4777"/>
                  </a:cubicBezTo>
                  <a:cubicBezTo>
                    <a:pt x="38856" y="3250"/>
                    <a:pt x="39541" y="1586"/>
                    <a:pt x="40343" y="1"/>
                  </a:cubicBezTo>
                </a:path>
              </a:pathLst>
            </a:custGeom>
            <a:solidFill>
              <a:schemeClr val="accent5"/>
            </a:solidFill>
            <a:ln w="18600" cap="flat" cmpd="sng">
              <a:solidFill>
                <a:schemeClr val="accent3"/>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2825875" y="1058325"/>
              <a:ext cx="322025" cy="154175"/>
            </a:xfrm>
            <a:custGeom>
              <a:avLst/>
              <a:gdLst/>
              <a:ahLst/>
              <a:cxnLst/>
              <a:rect l="l" t="t" r="r" b="b"/>
              <a:pathLst>
                <a:path w="12881" h="6167" fill="none" extrusionOk="0">
                  <a:moveTo>
                    <a:pt x="0" y="1"/>
                  </a:moveTo>
                  <a:cubicBezTo>
                    <a:pt x="412" y="1743"/>
                    <a:pt x="940" y="3387"/>
                    <a:pt x="2232" y="4718"/>
                  </a:cubicBezTo>
                  <a:cubicBezTo>
                    <a:pt x="3387" y="5912"/>
                    <a:pt x="4718" y="6167"/>
                    <a:pt x="6245" y="5697"/>
                  </a:cubicBezTo>
                  <a:cubicBezTo>
                    <a:pt x="7419" y="5344"/>
                    <a:pt x="8398" y="4679"/>
                    <a:pt x="9338" y="3935"/>
                  </a:cubicBezTo>
                  <a:cubicBezTo>
                    <a:pt x="10571" y="2956"/>
                    <a:pt x="11510" y="1723"/>
                    <a:pt x="12411" y="470"/>
                  </a:cubicBezTo>
                  <a:cubicBezTo>
                    <a:pt x="12548" y="314"/>
                    <a:pt x="12704" y="196"/>
                    <a:pt x="12881" y="98"/>
                  </a:cubicBezTo>
                </a:path>
              </a:pathLst>
            </a:custGeom>
            <a:solidFill>
              <a:schemeClr val="accent5"/>
            </a:solidFill>
            <a:ln w="6350" cap="flat" cmpd="sng">
              <a:solidFill>
                <a:schemeClr val="accent1"/>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9"/>
          <p:cNvGrpSpPr/>
          <p:nvPr/>
        </p:nvGrpSpPr>
        <p:grpSpPr>
          <a:xfrm rot="5400000">
            <a:off x="6372345" y="2705873"/>
            <a:ext cx="1481450" cy="3451592"/>
            <a:chOff x="2999600" y="2891975"/>
            <a:chExt cx="756575" cy="1762725"/>
          </a:xfrm>
        </p:grpSpPr>
        <p:sp>
          <p:nvSpPr>
            <p:cNvPr id="109" name="Google Shape;109;p9"/>
            <p:cNvSpPr/>
            <p:nvPr/>
          </p:nvSpPr>
          <p:spPr>
            <a:xfrm>
              <a:off x="2999600" y="2891975"/>
              <a:ext cx="756575" cy="1762725"/>
            </a:xfrm>
            <a:custGeom>
              <a:avLst/>
              <a:gdLst/>
              <a:ahLst/>
              <a:cxnLst/>
              <a:rect l="l" t="t" r="r" b="b"/>
              <a:pathLst>
                <a:path w="30263" h="70509" fill="none" extrusionOk="0">
                  <a:moveTo>
                    <a:pt x="30263" y="59"/>
                  </a:moveTo>
                  <a:cubicBezTo>
                    <a:pt x="27620" y="1"/>
                    <a:pt x="25095" y="666"/>
                    <a:pt x="22727" y="1703"/>
                  </a:cubicBezTo>
                  <a:cubicBezTo>
                    <a:pt x="17872" y="3857"/>
                    <a:pt x="13272" y="6538"/>
                    <a:pt x="9024" y="9709"/>
                  </a:cubicBezTo>
                  <a:cubicBezTo>
                    <a:pt x="6284" y="11726"/>
                    <a:pt x="3857" y="14075"/>
                    <a:pt x="2134" y="17089"/>
                  </a:cubicBezTo>
                  <a:cubicBezTo>
                    <a:pt x="686" y="19614"/>
                    <a:pt x="0" y="22296"/>
                    <a:pt x="314" y="25173"/>
                  </a:cubicBezTo>
                  <a:cubicBezTo>
                    <a:pt x="588" y="27405"/>
                    <a:pt x="1410" y="29539"/>
                    <a:pt x="2702" y="31398"/>
                  </a:cubicBezTo>
                  <a:cubicBezTo>
                    <a:pt x="4287" y="33747"/>
                    <a:pt x="6069" y="35998"/>
                    <a:pt x="7772" y="38269"/>
                  </a:cubicBezTo>
                  <a:cubicBezTo>
                    <a:pt x="10277" y="41636"/>
                    <a:pt x="12176" y="45296"/>
                    <a:pt x="12998" y="49446"/>
                  </a:cubicBezTo>
                  <a:cubicBezTo>
                    <a:pt x="13311" y="51090"/>
                    <a:pt x="13546" y="52774"/>
                    <a:pt x="13683" y="54457"/>
                  </a:cubicBezTo>
                  <a:cubicBezTo>
                    <a:pt x="13859" y="56982"/>
                    <a:pt x="13859" y="59527"/>
                    <a:pt x="14016" y="62071"/>
                  </a:cubicBezTo>
                  <a:cubicBezTo>
                    <a:pt x="14133" y="63735"/>
                    <a:pt x="14329" y="65380"/>
                    <a:pt x="14642" y="67004"/>
                  </a:cubicBezTo>
                  <a:cubicBezTo>
                    <a:pt x="15014" y="68844"/>
                    <a:pt x="16972" y="70312"/>
                    <a:pt x="18870" y="70332"/>
                  </a:cubicBezTo>
                  <a:cubicBezTo>
                    <a:pt x="19555" y="70332"/>
                    <a:pt x="20260" y="70508"/>
                    <a:pt x="20945" y="70449"/>
                  </a:cubicBezTo>
                  <a:cubicBezTo>
                    <a:pt x="22590" y="70352"/>
                    <a:pt x="24234" y="70175"/>
                    <a:pt x="25878" y="69999"/>
                  </a:cubicBezTo>
                  <a:cubicBezTo>
                    <a:pt x="27346" y="69862"/>
                    <a:pt x="28814" y="69706"/>
                    <a:pt x="30263" y="69549"/>
                  </a:cubicBezTo>
                </a:path>
              </a:pathLst>
            </a:custGeom>
            <a:noFill/>
            <a:ln w="63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3187025" y="3201750"/>
              <a:ext cx="569150" cy="1289975"/>
            </a:xfrm>
            <a:custGeom>
              <a:avLst/>
              <a:gdLst/>
              <a:ahLst/>
              <a:cxnLst/>
              <a:rect l="l" t="t" r="r" b="b"/>
              <a:pathLst>
                <a:path w="22766" h="51599" fill="none" extrusionOk="0">
                  <a:moveTo>
                    <a:pt x="22766" y="0"/>
                  </a:moveTo>
                  <a:cubicBezTo>
                    <a:pt x="20965" y="39"/>
                    <a:pt x="19164" y="39"/>
                    <a:pt x="17383" y="157"/>
                  </a:cubicBezTo>
                  <a:cubicBezTo>
                    <a:pt x="13624" y="392"/>
                    <a:pt x="9944" y="1057"/>
                    <a:pt x="6597" y="2858"/>
                  </a:cubicBezTo>
                  <a:cubicBezTo>
                    <a:pt x="4483" y="3993"/>
                    <a:pt x="2702" y="5579"/>
                    <a:pt x="1527" y="7693"/>
                  </a:cubicBezTo>
                  <a:cubicBezTo>
                    <a:pt x="1" y="10453"/>
                    <a:pt x="235" y="13311"/>
                    <a:pt x="1527" y="16071"/>
                  </a:cubicBezTo>
                  <a:cubicBezTo>
                    <a:pt x="2134" y="17402"/>
                    <a:pt x="2976" y="18616"/>
                    <a:pt x="3739" y="19849"/>
                  </a:cubicBezTo>
                  <a:cubicBezTo>
                    <a:pt x="5129" y="22119"/>
                    <a:pt x="6656" y="24331"/>
                    <a:pt x="7948" y="26661"/>
                  </a:cubicBezTo>
                  <a:cubicBezTo>
                    <a:pt x="9553" y="29519"/>
                    <a:pt x="10414" y="32690"/>
                    <a:pt x="11119" y="35880"/>
                  </a:cubicBezTo>
                  <a:cubicBezTo>
                    <a:pt x="11647" y="38190"/>
                    <a:pt x="12098" y="40539"/>
                    <a:pt x="12685" y="42810"/>
                  </a:cubicBezTo>
                  <a:cubicBezTo>
                    <a:pt x="13253" y="44963"/>
                    <a:pt x="13996" y="47038"/>
                    <a:pt x="15660" y="48682"/>
                  </a:cubicBezTo>
                  <a:cubicBezTo>
                    <a:pt x="17128" y="50131"/>
                    <a:pt x="18890" y="50855"/>
                    <a:pt x="20828" y="51286"/>
                  </a:cubicBezTo>
                  <a:cubicBezTo>
                    <a:pt x="21474" y="51423"/>
                    <a:pt x="22120" y="51501"/>
                    <a:pt x="22766" y="51599"/>
                  </a:cubicBezTo>
                </a:path>
              </a:pathLst>
            </a:custGeom>
            <a:noFill/>
            <a:ln w="18600" cap="flat" cmpd="sng">
              <a:solidFill>
                <a:schemeClr val="accent4"/>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3629900" y="3617700"/>
              <a:ext cx="126275" cy="668000"/>
            </a:xfrm>
            <a:custGeom>
              <a:avLst/>
              <a:gdLst/>
              <a:ahLst/>
              <a:cxnLst/>
              <a:rect l="l" t="t" r="r" b="b"/>
              <a:pathLst>
                <a:path w="5051" h="26720" fill="none" extrusionOk="0">
                  <a:moveTo>
                    <a:pt x="5051" y="1"/>
                  </a:moveTo>
                  <a:cubicBezTo>
                    <a:pt x="3426" y="510"/>
                    <a:pt x="2017" y="1390"/>
                    <a:pt x="1155" y="2858"/>
                  </a:cubicBezTo>
                  <a:cubicBezTo>
                    <a:pt x="666" y="3739"/>
                    <a:pt x="353" y="4698"/>
                    <a:pt x="235" y="5697"/>
                  </a:cubicBezTo>
                  <a:cubicBezTo>
                    <a:pt x="59" y="6950"/>
                    <a:pt x="1" y="8202"/>
                    <a:pt x="59" y="9475"/>
                  </a:cubicBezTo>
                  <a:cubicBezTo>
                    <a:pt x="138" y="11315"/>
                    <a:pt x="314" y="13174"/>
                    <a:pt x="509" y="15014"/>
                  </a:cubicBezTo>
                  <a:cubicBezTo>
                    <a:pt x="705" y="16717"/>
                    <a:pt x="940" y="18420"/>
                    <a:pt x="1292" y="20104"/>
                  </a:cubicBezTo>
                  <a:cubicBezTo>
                    <a:pt x="1841" y="22668"/>
                    <a:pt x="2917" y="24978"/>
                    <a:pt x="4953" y="26720"/>
                  </a:cubicBezTo>
                </a:path>
              </a:pathLst>
            </a:custGeom>
            <a:noFill/>
            <a:ln w="12225" cap="flat" cmpd="sng">
              <a:solidFill>
                <a:schemeClr val="accent1"/>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3337250" y="3329950"/>
              <a:ext cx="282900" cy="145850"/>
            </a:xfrm>
            <a:custGeom>
              <a:avLst/>
              <a:gdLst/>
              <a:ahLst/>
              <a:cxnLst/>
              <a:rect l="l" t="t" r="r" b="b"/>
              <a:pathLst>
                <a:path w="11316" h="5834" fill="none" extrusionOk="0">
                  <a:moveTo>
                    <a:pt x="1626" y="1919"/>
                  </a:moveTo>
                  <a:cubicBezTo>
                    <a:pt x="901" y="2193"/>
                    <a:pt x="40" y="2682"/>
                    <a:pt x="21" y="3465"/>
                  </a:cubicBezTo>
                  <a:cubicBezTo>
                    <a:pt x="1" y="4346"/>
                    <a:pt x="980" y="4855"/>
                    <a:pt x="1821" y="5090"/>
                  </a:cubicBezTo>
                  <a:cubicBezTo>
                    <a:pt x="3094" y="5462"/>
                    <a:pt x="4405" y="5677"/>
                    <a:pt x="5736" y="5775"/>
                  </a:cubicBezTo>
                  <a:cubicBezTo>
                    <a:pt x="6695" y="5834"/>
                    <a:pt x="7694" y="5814"/>
                    <a:pt x="8575" y="5482"/>
                  </a:cubicBezTo>
                  <a:cubicBezTo>
                    <a:pt x="10513" y="4738"/>
                    <a:pt x="11315" y="2174"/>
                    <a:pt x="9318" y="1038"/>
                  </a:cubicBezTo>
                  <a:cubicBezTo>
                    <a:pt x="7537" y="1"/>
                    <a:pt x="3407" y="1293"/>
                    <a:pt x="1626" y="1919"/>
                  </a:cubicBezTo>
                  <a:close/>
                </a:path>
              </a:pathLst>
            </a:custGeom>
            <a:noFill/>
            <a:ln w="6350" cap="flat" cmpd="sng">
              <a:solidFill>
                <a:srgbClr val="0D497D"/>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9"/>
          <p:cNvSpPr txBox="1">
            <a:spLocks noGrp="1"/>
          </p:cNvSpPr>
          <p:nvPr>
            <p:ph type="subTitle" idx="1"/>
          </p:nvPr>
        </p:nvSpPr>
        <p:spPr>
          <a:xfrm>
            <a:off x="5002400" y="2595688"/>
            <a:ext cx="3435600" cy="123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9"/>
          <p:cNvSpPr txBox="1">
            <a:spLocks noGrp="1"/>
          </p:cNvSpPr>
          <p:nvPr>
            <p:ph type="title" idx="2" hasCustomPrompt="1"/>
          </p:nvPr>
        </p:nvSpPr>
        <p:spPr>
          <a:xfrm>
            <a:off x="5002425" y="1043328"/>
            <a:ext cx="3435600" cy="108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2000"/>
              <a:buNone/>
              <a:defRPr sz="8000">
                <a:solidFill>
                  <a:schemeClr val="accent5"/>
                </a:solidFill>
              </a:defRPr>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76"/>
        <p:cNvGrpSpPr/>
        <p:nvPr/>
      </p:nvGrpSpPr>
      <p:grpSpPr>
        <a:xfrm>
          <a:off x="0" y="0"/>
          <a:ext cx="0" cy="0"/>
          <a:chOff x="0" y="0"/>
          <a:chExt cx="0" cy="0"/>
        </a:xfrm>
      </p:grpSpPr>
      <p:pic>
        <p:nvPicPr>
          <p:cNvPr id="177" name="Google Shape;177;p15"/>
          <p:cNvPicPr preferRelativeResize="0"/>
          <p:nvPr/>
        </p:nvPicPr>
        <p:blipFill>
          <a:blip r:embed="rId2">
            <a:alphaModFix amt="29000"/>
          </a:blip>
          <a:stretch>
            <a:fillRect/>
          </a:stretch>
        </p:blipFill>
        <p:spPr>
          <a:xfrm>
            <a:off x="-450600" y="-1267550"/>
            <a:ext cx="10045198" cy="6696799"/>
          </a:xfrm>
          <a:prstGeom prst="rect">
            <a:avLst/>
          </a:prstGeom>
          <a:noFill/>
          <a:ln>
            <a:noFill/>
          </a:ln>
        </p:spPr>
      </p:pic>
      <p:sp>
        <p:nvSpPr>
          <p:cNvPr id="178" name="Google Shape;178;p15"/>
          <p:cNvSpPr txBox="1">
            <a:spLocks noGrp="1"/>
          </p:cNvSpPr>
          <p:nvPr>
            <p:ph type="title"/>
          </p:nvPr>
        </p:nvSpPr>
        <p:spPr>
          <a:xfrm>
            <a:off x="714450" y="1087500"/>
            <a:ext cx="7715100" cy="1368300"/>
          </a:xfrm>
          <a:prstGeom prst="rect">
            <a:avLst/>
          </a:prstGeom>
        </p:spPr>
        <p:txBody>
          <a:bodyPr spcFirstLastPara="1" wrap="square" lIns="91425" tIns="91425" rIns="91425" bIns="91425" anchor="t" anchorCtr="0">
            <a:noAutofit/>
          </a:bodyPr>
          <a:lstStyle>
            <a:lvl1pPr lvl="0">
              <a:spcBef>
                <a:spcPts val="0"/>
              </a:spcBef>
              <a:spcAft>
                <a:spcPts val="0"/>
              </a:spcAft>
              <a:buSzPts val="2500"/>
              <a:buNone/>
              <a:defRPr sz="2500"/>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179" name="Google Shape;179;p15"/>
          <p:cNvSpPr txBox="1">
            <a:spLocks noGrp="1"/>
          </p:cNvSpPr>
          <p:nvPr>
            <p:ph type="title" idx="2"/>
          </p:nvPr>
        </p:nvSpPr>
        <p:spPr>
          <a:xfrm>
            <a:off x="714450" y="2636775"/>
            <a:ext cx="7075500" cy="4938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1800"/>
              <a:buFont typeface="Roboto"/>
              <a:buNone/>
              <a:defRPr sz="1800">
                <a:latin typeface="Roboto"/>
                <a:ea typeface="Roboto"/>
                <a:cs typeface="Roboto"/>
                <a:sym typeface="Roboto"/>
              </a:defRPr>
            </a:lvl1pPr>
            <a:lvl2pPr lvl="1" algn="ctr">
              <a:spcBef>
                <a:spcPts val="1600"/>
              </a:spcBef>
              <a:spcAft>
                <a:spcPts val="0"/>
              </a:spcAft>
              <a:buSzPts val="1800"/>
              <a:buFont typeface="Roboto"/>
              <a:buNone/>
              <a:defRPr sz="1800">
                <a:latin typeface="Roboto"/>
                <a:ea typeface="Roboto"/>
                <a:cs typeface="Roboto"/>
                <a:sym typeface="Roboto"/>
              </a:defRPr>
            </a:lvl2pPr>
            <a:lvl3pPr lvl="2" algn="ctr">
              <a:spcBef>
                <a:spcPts val="0"/>
              </a:spcBef>
              <a:spcAft>
                <a:spcPts val="0"/>
              </a:spcAft>
              <a:buSzPts val="1800"/>
              <a:buFont typeface="Roboto"/>
              <a:buNone/>
              <a:defRPr sz="1800">
                <a:latin typeface="Roboto"/>
                <a:ea typeface="Roboto"/>
                <a:cs typeface="Roboto"/>
                <a:sym typeface="Roboto"/>
              </a:defRPr>
            </a:lvl3pPr>
            <a:lvl4pPr lvl="3" algn="ctr">
              <a:spcBef>
                <a:spcPts val="0"/>
              </a:spcBef>
              <a:spcAft>
                <a:spcPts val="0"/>
              </a:spcAft>
              <a:buSzPts val="1800"/>
              <a:buFont typeface="Roboto"/>
              <a:buNone/>
              <a:defRPr sz="1800">
                <a:latin typeface="Roboto"/>
                <a:ea typeface="Roboto"/>
                <a:cs typeface="Roboto"/>
                <a:sym typeface="Roboto"/>
              </a:defRPr>
            </a:lvl4pPr>
            <a:lvl5pPr lvl="4" algn="ctr">
              <a:spcBef>
                <a:spcPts val="0"/>
              </a:spcBef>
              <a:spcAft>
                <a:spcPts val="0"/>
              </a:spcAft>
              <a:buSzPts val="1800"/>
              <a:buFont typeface="Roboto"/>
              <a:buNone/>
              <a:defRPr sz="1800">
                <a:latin typeface="Roboto"/>
                <a:ea typeface="Roboto"/>
                <a:cs typeface="Roboto"/>
                <a:sym typeface="Roboto"/>
              </a:defRPr>
            </a:lvl5pPr>
            <a:lvl6pPr lvl="5" algn="ctr">
              <a:spcBef>
                <a:spcPts val="0"/>
              </a:spcBef>
              <a:spcAft>
                <a:spcPts val="0"/>
              </a:spcAft>
              <a:buSzPts val="1800"/>
              <a:buFont typeface="Roboto"/>
              <a:buNone/>
              <a:defRPr sz="1800">
                <a:latin typeface="Roboto"/>
                <a:ea typeface="Roboto"/>
                <a:cs typeface="Roboto"/>
                <a:sym typeface="Roboto"/>
              </a:defRPr>
            </a:lvl6pPr>
            <a:lvl7pPr lvl="6" algn="ctr">
              <a:spcBef>
                <a:spcPts val="0"/>
              </a:spcBef>
              <a:spcAft>
                <a:spcPts val="0"/>
              </a:spcAft>
              <a:buSzPts val="1800"/>
              <a:buFont typeface="Roboto"/>
              <a:buNone/>
              <a:defRPr sz="1800">
                <a:latin typeface="Roboto"/>
                <a:ea typeface="Roboto"/>
                <a:cs typeface="Roboto"/>
                <a:sym typeface="Roboto"/>
              </a:defRPr>
            </a:lvl7pPr>
            <a:lvl8pPr lvl="7" algn="ctr">
              <a:spcBef>
                <a:spcPts val="0"/>
              </a:spcBef>
              <a:spcAft>
                <a:spcPts val="0"/>
              </a:spcAft>
              <a:buSzPts val="1800"/>
              <a:buFont typeface="Roboto"/>
              <a:buNone/>
              <a:defRPr sz="1800">
                <a:latin typeface="Roboto"/>
                <a:ea typeface="Roboto"/>
                <a:cs typeface="Roboto"/>
                <a:sym typeface="Roboto"/>
              </a:defRPr>
            </a:lvl8pPr>
            <a:lvl9pPr lvl="8" algn="ctr">
              <a:spcBef>
                <a:spcPts val="0"/>
              </a:spcBef>
              <a:spcAft>
                <a:spcPts val="0"/>
              </a:spcAft>
              <a:buSzPts val="1800"/>
              <a:buFont typeface="Roboto"/>
              <a:buNone/>
              <a:defRPr sz="1800">
                <a:latin typeface="Roboto"/>
                <a:ea typeface="Roboto"/>
                <a:cs typeface="Roboto"/>
                <a:sym typeface="Robo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ercentages">
  <p:cSld name="CUSTOM_15">
    <p:spTree>
      <p:nvGrpSpPr>
        <p:cNvPr id="1" name="Shape 359"/>
        <p:cNvGrpSpPr/>
        <p:nvPr/>
      </p:nvGrpSpPr>
      <p:grpSpPr>
        <a:xfrm>
          <a:off x="0" y="0"/>
          <a:ext cx="0" cy="0"/>
          <a:chOff x="0" y="0"/>
          <a:chExt cx="0" cy="0"/>
        </a:xfrm>
      </p:grpSpPr>
      <p:pic>
        <p:nvPicPr>
          <p:cNvPr id="360" name="Google Shape;360;p26"/>
          <p:cNvPicPr preferRelativeResize="0"/>
          <p:nvPr/>
        </p:nvPicPr>
        <p:blipFill>
          <a:blip r:embed="rId2">
            <a:alphaModFix amt="29000"/>
          </a:blip>
          <a:stretch>
            <a:fillRect/>
          </a:stretch>
        </p:blipFill>
        <p:spPr>
          <a:xfrm>
            <a:off x="-450600" y="-1381850"/>
            <a:ext cx="10045198" cy="6696799"/>
          </a:xfrm>
          <a:prstGeom prst="rect">
            <a:avLst/>
          </a:prstGeom>
          <a:noFill/>
          <a:ln>
            <a:noFill/>
          </a:ln>
        </p:spPr>
      </p:pic>
      <p:sp>
        <p:nvSpPr>
          <p:cNvPr id="361" name="Google Shape;361;p26"/>
          <p:cNvSpPr txBox="1">
            <a:spLocks noGrp="1"/>
          </p:cNvSpPr>
          <p:nvPr>
            <p:ph type="title"/>
          </p:nvPr>
        </p:nvSpPr>
        <p:spPr>
          <a:xfrm>
            <a:off x="714375" y="346891"/>
            <a:ext cx="7715400" cy="572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2pPr>
            <a:lvl3pPr lvl="2" algn="ctr">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3pPr>
            <a:lvl4pPr lvl="3" algn="ctr">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4pPr>
            <a:lvl5pPr lvl="4" algn="ctr">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5pPr>
            <a:lvl6pPr lvl="5" algn="ctr">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6pPr>
            <a:lvl7pPr lvl="6" algn="ctr">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7pPr>
            <a:lvl8pPr lvl="7" algn="ctr">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8pPr>
            <a:lvl9pPr lvl="8" algn="ctr">
              <a:lnSpc>
                <a:spcPct val="100000"/>
              </a:lnSpc>
              <a:spcBef>
                <a:spcPts val="0"/>
              </a:spcBef>
              <a:spcAft>
                <a:spcPts val="0"/>
              </a:spcAft>
              <a:buClr>
                <a:schemeClr val="dk2"/>
              </a:buClr>
              <a:buSzPts val="2800"/>
              <a:buNone/>
              <a:defRPr>
                <a:solidFill>
                  <a:schemeClr val="dk2"/>
                </a:solidFill>
                <a:latin typeface="Roboto"/>
                <a:ea typeface="Roboto"/>
                <a:cs typeface="Roboto"/>
                <a:sym typeface="Roboto"/>
              </a:defRPr>
            </a:lvl9pPr>
          </a:lstStyle>
          <a:p>
            <a:endParaRPr/>
          </a:p>
        </p:txBody>
      </p:sp>
      <p:sp>
        <p:nvSpPr>
          <p:cNvPr id="362" name="Google Shape;362;p26"/>
          <p:cNvSpPr txBox="1">
            <a:spLocks noGrp="1"/>
          </p:cNvSpPr>
          <p:nvPr>
            <p:ph type="title" idx="2" hasCustomPrompt="1"/>
          </p:nvPr>
        </p:nvSpPr>
        <p:spPr>
          <a:xfrm>
            <a:off x="1013775" y="2220032"/>
            <a:ext cx="2214900" cy="612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363" name="Google Shape;363;p26"/>
          <p:cNvSpPr txBox="1">
            <a:spLocks noGrp="1"/>
          </p:cNvSpPr>
          <p:nvPr>
            <p:ph type="subTitle" idx="1"/>
          </p:nvPr>
        </p:nvSpPr>
        <p:spPr>
          <a:xfrm>
            <a:off x="1013775" y="2676775"/>
            <a:ext cx="2214900" cy="450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000"/>
              <a:buNone/>
              <a:defRPr/>
            </a:lvl1pPr>
            <a:lvl2pPr lvl="1">
              <a:lnSpc>
                <a:spcPct val="100000"/>
              </a:lnSpc>
              <a:spcBef>
                <a:spcPts val="1600"/>
              </a:spcBef>
              <a:spcAft>
                <a:spcPts val="0"/>
              </a:spcAft>
              <a:buSzPts val="1400"/>
              <a:buNone/>
              <a:defRPr/>
            </a:lvl2pPr>
            <a:lvl3pPr lvl="2">
              <a:lnSpc>
                <a:spcPct val="100000"/>
              </a:lnSpc>
              <a:spcBef>
                <a:spcPts val="1600"/>
              </a:spcBef>
              <a:spcAft>
                <a:spcPts val="0"/>
              </a:spcAft>
              <a:buSzPts val="1400"/>
              <a:buNone/>
              <a:defRPr/>
            </a:lvl3pPr>
            <a:lvl4pPr lvl="3">
              <a:lnSpc>
                <a:spcPct val="100000"/>
              </a:lnSpc>
              <a:spcBef>
                <a:spcPts val="1600"/>
              </a:spcBef>
              <a:spcAft>
                <a:spcPts val="0"/>
              </a:spcAft>
              <a:buSzPts val="1400"/>
              <a:buNone/>
              <a:defRPr/>
            </a:lvl4pPr>
            <a:lvl5pPr lvl="4">
              <a:lnSpc>
                <a:spcPct val="100000"/>
              </a:lnSpc>
              <a:spcBef>
                <a:spcPts val="1600"/>
              </a:spcBef>
              <a:spcAft>
                <a:spcPts val="0"/>
              </a:spcAft>
              <a:buSzPts val="1400"/>
              <a:buNone/>
              <a:defRPr/>
            </a:lvl5pPr>
            <a:lvl6pPr lvl="5">
              <a:lnSpc>
                <a:spcPct val="100000"/>
              </a:lnSpc>
              <a:spcBef>
                <a:spcPts val="1600"/>
              </a:spcBef>
              <a:spcAft>
                <a:spcPts val="0"/>
              </a:spcAft>
              <a:buSzPts val="1400"/>
              <a:buNone/>
              <a:defRPr/>
            </a:lvl6pPr>
            <a:lvl7pPr lvl="6">
              <a:lnSpc>
                <a:spcPct val="100000"/>
              </a:lnSpc>
              <a:spcBef>
                <a:spcPts val="1600"/>
              </a:spcBef>
              <a:spcAft>
                <a:spcPts val="0"/>
              </a:spcAft>
              <a:buSzPts val="1400"/>
              <a:buNone/>
              <a:defRPr/>
            </a:lvl7pPr>
            <a:lvl8pPr lvl="7">
              <a:lnSpc>
                <a:spcPct val="100000"/>
              </a:lnSpc>
              <a:spcBef>
                <a:spcPts val="1600"/>
              </a:spcBef>
              <a:spcAft>
                <a:spcPts val="0"/>
              </a:spcAft>
              <a:buSzPts val="1400"/>
              <a:buNone/>
              <a:defRPr/>
            </a:lvl8pPr>
            <a:lvl9pPr lvl="8">
              <a:lnSpc>
                <a:spcPct val="100000"/>
              </a:lnSpc>
              <a:spcBef>
                <a:spcPts val="1600"/>
              </a:spcBef>
              <a:spcAft>
                <a:spcPts val="1600"/>
              </a:spcAft>
              <a:buSzPts val="1400"/>
              <a:buNone/>
              <a:defRPr/>
            </a:lvl9pPr>
          </a:lstStyle>
          <a:p>
            <a:endParaRPr/>
          </a:p>
        </p:txBody>
      </p:sp>
      <p:sp>
        <p:nvSpPr>
          <p:cNvPr id="364" name="Google Shape;364;p26"/>
          <p:cNvSpPr txBox="1">
            <a:spLocks noGrp="1"/>
          </p:cNvSpPr>
          <p:nvPr>
            <p:ph type="subTitle" idx="3"/>
          </p:nvPr>
        </p:nvSpPr>
        <p:spPr>
          <a:xfrm>
            <a:off x="1013775" y="3139170"/>
            <a:ext cx="2214900" cy="719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65" name="Google Shape;365;p26"/>
          <p:cNvSpPr txBox="1">
            <a:spLocks noGrp="1"/>
          </p:cNvSpPr>
          <p:nvPr>
            <p:ph type="title" idx="4" hasCustomPrompt="1"/>
          </p:nvPr>
        </p:nvSpPr>
        <p:spPr>
          <a:xfrm>
            <a:off x="3467413" y="2220025"/>
            <a:ext cx="2214900" cy="612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366" name="Google Shape;366;p26"/>
          <p:cNvSpPr txBox="1">
            <a:spLocks noGrp="1"/>
          </p:cNvSpPr>
          <p:nvPr>
            <p:ph type="subTitle" idx="5"/>
          </p:nvPr>
        </p:nvSpPr>
        <p:spPr>
          <a:xfrm>
            <a:off x="3467413" y="2680525"/>
            <a:ext cx="2214900" cy="45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67" name="Google Shape;367;p26"/>
          <p:cNvSpPr txBox="1">
            <a:spLocks noGrp="1"/>
          </p:cNvSpPr>
          <p:nvPr>
            <p:ph type="subTitle" idx="6"/>
          </p:nvPr>
        </p:nvSpPr>
        <p:spPr>
          <a:xfrm>
            <a:off x="3467413" y="3131622"/>
            <a:ext cx="2214900" cy="7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8" name="Google Shape;368;p26"/>
          <p:cNvSpPr txBox="1">
            <a:spLocks noGrp="1"/>
          </p:cNvSpPr>
          <p:nvPr>
            <p:ph type="title" idx="7" hasCustomPrompt="1"/>
          </p:nvPr>
        </p:nvSpPr>
        <p:spPr>
          <a:xfrm>
            <a:off x="5921070" y="2219865"/>
            <a:ext cx="2214900" cy="612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369" name="Google Shape;369;p26"/>
          <p:cNvSpPr txBox="1">
            <a:spLocks noGrp="1"/>
          </p:cNvSpPr>
          <p:nvPr>
            <p:ph type="subTitle" idx="8"/>
          </p:nvPr>
        </p:nvSpPr>
        <p:spPr>
          <a:xfrm>
            <a:off x="5921070" y="2669967"/>
            <a:ext cx="2214900" cy="45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70" name="Google Shape;370;p26"/>
          <p:cNvSpPr txBox="1">
            <a:spLocks noGrp="1"/>
          </p:cNvSpPr>
          <p:nvPr>
            <p:ph type="subTitle" idx="9"/>
          </p:nvPr>
        </p:nvSpPr>
        <p:spPr>
          <a:xfrm>
            <a:off x="5921070" y="3139180"/>
            <a:ext cx="2214900" cy="71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71" name="Google Shape;371;p26"/>
          <p:cNvGrpSpPr/>
          <p:nvPr/>
        </p:nvGrpSpPr>
        <p:grpSpPr>
          <a:xfrm rot="-10783367" flipH="1">
            <a:off x="-1284952" y="-2775397"/>
            <a:ext cx="3056753" cy="8462055"/>
            <a:chOff x="6137900" y="1385627"/>
            <a:chExt cx="1332368" cy="3077223"/>
          </a:xfrm>
        </p:grpSpPr>
        <p:sp>
          <p:nvSpPr>
            <p:cNvPr id="372" name="Google Shape;372;p26"/>
            <p:cNvSpPr/>
            <p:nvPr/>
          </p:nvSpPr>
          <p:spPr>
            <a:xfrm>
              <a:off x="6137900" y="1387175"/>
              <a:ext cx="1054125" cy="3075675"/>
            </a:xfrm>
            <a:custGeom>
              <a:avLst/>
              <a:gdLst/>
              <a:ahLst/>
              <a:cxnLst/>
              <a:rect l="l" t="t" r="r" b="b"/>
              <a:pathLst>
                <a:path w="42165" h="123027" fill="none" extrusionOk="0">
                  <a:moveTo>
                    <a:pt x="42164" y="1"/>
                  </a:moveTo>
                  <a:cubicBezTo>
                    <a:pt x="41518" y="823"/>
                    <a:pt x="40872" y="1645"/>
                    <a:pt x="40226" y="2467"/>
                  </a:cubicBezTo>
                  <a:cubicBezTo>
                    <a:pt x="38327" y="4953"/>
                    <a:pt x="36057" y="7067"/>
                    <a:pt x="33786" y="9201"/>
                  </a:cubicBezTo>
                  <a:cubicBezTo>
                    <a:pt x="30909" y="11863"/>
                    <a:pt x="27933" y="14447"/>
                    <a:pt x="25408" y="17481"/>
                  </a:cubicBezTo>
                  <a:cubicBezTo>
                    <a:pt x="23235" y="20045"/>
                    <a:pt x="21376" y="22864"/>
                    <a:pt x="19888" y="25898"/>
                  </a:cubicBezTo>
                  <a:cubicBezTo>
                    <a:pt x="18479" y="28854"/>
                    <a:pt x="17618" y="31966"/>
                    <a:pt x="17892" y="35294"/>
                  </a:cubicBezTo>
                  <a:cubicBezTo>
                    <a:pt x="18068" y="36977"/>
                    <a:pt x="18616" y="38621"/>
                    <a:pt x="19516" y="40050"/>
                  </a:cubicBezTo>
                  <a:cubicBezTo>
                    <a:pt x="20397" y="41499"/>
                    <a:pt x="21454" y="42830"/>
                    <a:pt x="22648" y="44004"/>
                  </a:cubicBezTo>
                  <a:cubicBezTo>
                    <a:pt x="24567" y="45884"/>
                    <a:pt x="26446" y="47821"/>
                    <a:pt x="28286" y="49779"/>
                  </a:cubicBezTo>
                  <a:cubicBezTo>
                    <a:pt x="29891" y="51521"/>
                    <a:pt x="31320" y="53459"/>
                    <a:pt x="32122" y="55710"/>
                  </a:cubicBezTo>
                  <a:cubicBezTo>
                    <a:pt x="33395" y="59273"/>
                    <a:pt x="33023" y="62972"/>
                    <a:pt x="30204" y="65713"/>
                  </a:cubicBezTo>
                  <a:cubicBezTo>
                    <a:pt x="28795" y="67102"/>
                    <a:pt x="26994" y="67787"/>
                    <a:pt x="25056" y="68101"/>
                  </a:cubicBezTo>
                  <a:cubicBezTo>
                    <a:pt x="21865" y="68629"/>
                    <a:pt x="18831" y="68042"/>
                    <a:pt x="15895" y="66848"/>
                  </a:cubicBezTo>
                  <a:cubicBezTo>
                    <a:pt x="13194" y="65771"/>
                    <a:pt x="10571" y="64479"/>
                    <a:pt x="7869" y="63344"/>
                  </a:cubicBezTo>
                  <a:cubicBezTo>
                    <a:pt x="6891" y="62933"/>
                    <a:pt x="5853" y="62620"/>
                    <a:pt x="4796" y="62424"/>
                  </a:cubicBezTo>
                  <a:cubicBezTo>
                    <a:pt x="2937" y="62111"/>
                    <a:pt x="1234" y="63657"/>
                    <a:pt x="705" y="65106"/>
                  </a:cubicBezTo>
                  <a:cubicBezTo>
                    <a:pt x="392" y="65987"/>
                    <a:pt x="118" y="66848"/>
                    <a:pt x="157" y="67787"/>
                  </a:cubicBezTo>
                  <a:cubicBezTo>
                    <a:pt x="177" y="68707"/>
                    <a:pt x="0" y="69647"/>
                    <a:pt x="40" y="70567"/>
                  </a:cubicBezTo>
                  <a:cubicBezTo>
                    <a:pt x="98" y="72642"/>
                    <a:pt x="431" y="74717"/>
                    <a:pt x="1018" y="76733"/>
                  </a:cubicBezTo>
                  <a:cubicBezTo>
                    <a:pt x="2173" y="80668"/>
                    <a:pt x="4033" y="84269"/>
                    <a:pt x="6029" y="87832"/>
                  </a:cubicBezTo>
                  <a:cubicBezTo>
                    <a:pt x="7771" y="90944"/>
                    <a:pt x="9416" y="94115"/>
                    <a:pt x="10473" y="97541"/>
                  </a:cubicBezTo>
                  <a:cubicBezTo>
                    <a:pt x="11138" y="99674"/>
                    <a:pt x="11647" y="101886"/>
                    <a:pt x="11726" y="104157"/>
                  </a:cubicBezTo>
                  <a:cubicBezTo>
                    <a:pt x="11784" y="106114"/>
                    <a:pt x="11902" y="108052"/>
                    <a:pt x="11863" y="110010"/>
                  </a:cubicBezTo>
                  <a:cubicBezTo>
                    <a:pt x="11823" y="111439"/>
                    <a:pt x="11569" y="112887"/>
                    <a:pt x="11412" y="114316"/>
                  </a:cubicBezTo>
                  <a:cubicBezTo>
                    <a:pt x="11314" y="115373"/>
                    <a:pt x="11236" y="116430"/>
                    <a:pt x="11099" y="117487"/>
                  </a:cubicBezTo>
                  <a:cubicBezTo>
                    <a:pt x="10962" y="118681"/>
                    <a:pt x="10786" y="119895"/>
                    <a:pt x="10649" y="121109"/>
                  </a:cubicBezTo>
                  <a:cubicBezTo>
                    <a:pt x="10571" y="121735"/>
                    <a:pt x="10551" y="122381"/>
                    <a:pt x="10492" y="123027"/>
                  </a:cubicBezTo>
                </a:path>
              </a:pathLst>
            </a:custGeom>
            <a:noFill/>
            <a:ln w="161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579618" y="1385627"/>
              <a:ext cx="890650" cy="3075675"/>
            </a:xfrm>
            <a:custGeom>
              <a:avLst/>
              <a:gdLst/>
              <a:ahLst/>
              <a:cxnLst/>
              <a:rect l="l" t="t" r="r" b="b"/>
              <a:pathLst>
                <a:path w="35626" h="123027" fill="none" extrusionOk="0">
                  <a:moveTo>
                    <a:pt x="35626" y="0"/>
                  </a:moveTo>
                  <a:cubicBezTo>
                    <a:pt x="34451" y="1547"/>
                    <a:pt x="33355" y="3191"/>
                    <a:pt x="32063" y="4620"/>
                  </a:cubicBezTo>
                  <a:cubicBezTo>
                    <a:pt x="29519" y="7439"/>
                    <a:pt x="26582" y="9886"/>
                    <a:pt x="23685" y="12332"/>
                  </a:cubicBezTo>
                  <a:cubicBezTo>
                    <a:pt x="20240" y="15269"/>
                    <a:pt x="16893" y="18322"/>
                    <a:pt x="14427" y="22178"/>
                  </a:cubicBezTo>
                  <a:cubicBezTo>
                    <a:pt x="12998" y="24410"/>
                    <a:pt x="11941" y="26798"/>
                    <a:pt x="11471" y="29362"/>
                  </a:cubicBezTo>
                  <a:cubicBezTo>
                    <a:pt x="10962" y="32142"/>
                    <a:pt x="11353" y="35000"/>
                    <a:pt x="12586" y="37525"/>
                  </a:cubicBezTo>
                  <a:cubicBezTo>
                    <a:pt x="13820" y="40089"/>
                    <a:pt x="15523" y="42321"/>
                    <a:pt x="17363" y="44474"/>
                  </a:cubicBezTo>
                  <a:cubicBezTo>
                    <a:pt x="19673" y="47175"/>
                    <a:pt x="22041" y="49837"/>
                    <a:pt x="23548" y="53165"/>
                  </a:cubicBezTo>
                  <a:cubicBezTo>
                    <a:pt x="24468" y="55220"/>
                    <a:pt x="25056" y="57393"/>
                    <a:pt x="25330" y="59625"/>
                  </a:cubicBezTo>
                  <a:cubicBezTo>
                    <a:pt x="25623" y="61797"/>
                    <a:pt x="25290" y="63892"/>
                    <a:pt x="24742" y="65947"/>
                  </a:cubicBezTo>
                  <a:cubicBezTo>
                    <a:pt x="23744" y="69608"/>
                    <a:pt x="21610" y="72368"/>
                    <a:pt x="18146" y="74149"/>
                  </a:cubicBezTo>
                  <a:cubicBezTo>
                    <a:pt x="15405" y="75539"/>
                    <a:pt x="12469" y="76185"/>
                    <a:pt x="9513" y="76811"/>
                  </a:cubicBezTo>
                  <a:cubicBezTo>
                    <a:pt x="7575" y="77222"/>
                    <a:pt x="5638" y="77633"/>
                    <a:pt x="3739" y="78142"/>
                  </a:cubicBezTo>
                  <a:cubicBezTo>
                    <a:pt x="2232" y="78534"/>
                    <a:pt x="1194" y="79610"/>
                    <a:pt x="509" y="80980"/>
                  </a:cubicBezTo>
                  <a:cubicBezTo>
                    <a:pt x="313" y="81411"/>
                    <a:pt x="215" y="81881"/>
                    <a:pt x="196" y="82351"/>
                  </a:cubicBezTo>
                  <a:cubicBezTo>
                    <a:pt x="0" y="85228"/>
                    <a:pt x="842" y="87929"/>
                    <a:pt x="1488" y="90670"/>
                  </a:cubicBezTo>
                  <a:cubicBezTo>
                    <a:pt x="2075" y="93117"/>
                    <a:pt x="2682" y="95544"/>
                    <a:pt x="3093" y="98010"/>
                  </a:cubicBezTo>
                  <a:cubicBezTo>
                    <a:pt x="3582" y="101123"/>
                    <a:pt x="3739" y="104313"/>
                    <a:pt x="3563" y="107465"/>
                  </a:cubicBezTo>
                  <a:cubicBezTo>
                    <a:pt x="3465" y="109559"/>
                    <a:pt x="3171" y="111634"/>
                    <a:pt x="2975" y="113709"/>
                  </a:cubicBezTo>
                  <a:cubicBezTo>
                    <a:pt x="2858" y="114942"/>
                    <a:pt x="2780" y="116175"/>
                    <a:pt x="2643" y="117409"/>
                  </a:cubicBezTo>
                  <a:cubicBezTo>
                    <a:pt x="2525" y="118720"/>
                    <a:pt x="2329" y="120032"/>
                    <a:pt x="2192" y="121343"/>
                  </a:cubicBezTo>
                  <a:cubicBezTo>
                    <a:pt x="2134" y="121891"/>
                    <a:pt x="2134" y="122459"/>
                    <a:pt x="2114" y="123027"/>
                  </a:cubicBezTo>
                </a:path>
              </a:pathLst>
            </a:custGeom>
            <a:noFill/>
            <a:ln w="161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374" name="Google Shape;374;p26"/>
            <p:cNvSpPr/>
            <p:nvPr/>
          </p:nvSpPr>
          <p:spPr>
            <a:xfrm>
              <a:off x="6317975" y="2548925"/>
              <a:ext cx="444375" cy="413550"/>
            </a:xfrm>
            <a:custGeom>
              <a:avLst/>
              <a:gdLst/>
              <a:ahLst/>
              <a:cxnLst/>
              <a:rect l="l" t="t" r="r" b="b"/>
              <a:pathLst>
                <a:path w="17775" h="16542" fill="none" extrusionOk="0">
                  <a:moveTo>
                    <a:pt x="3309" y="1723"/>
                  </a:moveTo>
                  <a:cubicBezTo>
                    <a:pt x="1626" y="2330"/>
                    <a:pt x="138" y="3798"/>
                    <a:pt x="60" y="5579"/>
                  </a:cubicBezTo>
                  <a:cubicBezTo>
                    <a:pt x="1" y="6969"/>
                    <a:pt x="784" y="8281"/>
                    <a:pt x="1665" y="9357"/>
                  </a:cubicBezTo>
                  <a:cubicBezTo>
                    <a:pt x="3759" y="11961"/>
                    <a:pt x="6441" y="14016"/>
                    <a:pt x="9495" y="15367"/>
                  </a:cubicBezTo>
                  <a:cubicBezTo>
                    <a:pt x="11060" y="16052"/>
                    <a:pt x="12842" y="16541"/>
                    <a:pt x="14447" y="15993"/>
                  </a:cubicBezTo>
                  <a:cubicBezTo>
                    <a:pt x="16189" y="15386"/>
                    <a:pt x="17364" y="13605"/>
                    <a:pt x="17579" y="11785"/>
                  </a:cubicBezTo>
                  <a:cubicBezTo>
                    <a:pt x="17775" y="9964"/>
                    <a:pt x="17148" y="8124"/>
                    <a:pt x="16150" y="6578"/>
                  </a:cubicBezTo>
                  <a:cubicBezTo>
                    <a:pt x="13527" y="2526"/>
                    <a:pt x="7987" y="1"/>
                    <a:pt x="3309" y="1723"/>
                  </a:cubicBezTo>
                  <a:close/>
                </a:path>
              </a:pathLst>
            </a:custGeom>
            <a:noFill/>
            <a:ln w="4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6297425" y="2234750"/>
              <a:ext cx="200675" cy="237875"/>
            </a:xfrm>
            <a:custGeom>
              <a:avLst/>
              <a:gdLst/>
              <a:ahLst/>
              <a:cxnLst/>
              <a:rect l="l" t="t" r="r" b="b"/>
              <a:pathLst>
                <a:path w="8027" h="9515" fill="none" extrusionOk="0">
                  <a:moveTo>
                    <a:pt x="7615" y="5188"/>
                  </a:moveTo>
                  <a:cubicBezTo>
                    <a:pt x="7185" y="4112"/>
                    <a:pt x="6382" y="3231"/>
                    <a:pt x="5599" y="2369"/>
                  </a:cubicBezTo>
                  <a:lnTo>
                    <a:pt x="5403" y="2311"/>
                  </a:lnTo>
                  <a:cubicBezTo>
                    <a:pt x="4366" y="1195"/>
                    <a:pt x="2956" y="1"/>
                    <a:pt x="1547" y="510"/>
                  </a:cubicBezTo>
                  <a:cubicBezTo>
                    <a:pt x="608" y="862"/>
                    <a:pt x="79" y="1880"/>
                    <a:pt x="40" y="2878"/>
                  </a:cubicBezTo>
                  <a:cubicBezTo>
                    <a:pt x="1" y="3877"/>
                    <a:pt x="392" y="4836"/>
                    <a:pt x="842" y="5717"/>
                  </a:cubicBezTo>
                  <a:cubicBezTo>
                    <a:pt x="1449" y="6950"/>
                    <a:pt x="2252" y="8163"/>
                    <a:pt x="3446" y="8829"/>
                  </a:cubicBezTo>
                  <a:cubicBezTo>
                    <a:pt x="4640" y="9514"/>
                    <a:pt x="6323" y="9495"/>
                    <a:pt x="7243" y="8457"/>
                  </a:cubicBezTo>
                  <a:cubicBezTo>
                    <a:pt x="8007" y="7596"/>
                    <a:pt x="8026" y="6265"/>
                    <a:pt x="7615" y="5188"/>
                  </a:cubicBezTo>
                  <a:close/>
                </a:path>
              </a:pathLst>
            </a:custGeom>
            <a:noFill/>
            <a:ln w="6350" cap="flat" cmpd="sng">
              <a:solidFill>
                <a:srgbClr val="0D497D"/>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26"/>
          <p:cNvGrpSpPr/>
          <p:nvPr/>
        </p:nvGrpSpPr>
        <p:grpSpPr>
          <a:xfrm rot="16633" flipH="1">
            <a:off x="7747424" y="-134700"/>
            <a:ext cx="2828151" cy="8463161"/>
            <a:chOff x="6137900" y="1385225"/>
            <a:chExt cx="1232725" cy="3077625"/>
          </a:xfrm>
        </p:grpSpPr>
        <p:sp>
          <p:nvSpPr>
            <p:cNvPr id="377" name="Google Shape;377;p26"/>
            <p:cNvSpPr/>
            <p:nvPr/>
          </p:nvSpPr>
          <p:spPr>
            <a:xfrm>
              <a:off x="6137900" y="1387175"/>
              <a:ext cx="1054125" cy="3075675"/>
            </a:xfrm>
            <a:custGeom>
              <a:avLst/>
              <a:gdLst/>
              <a:ahLst/>
              <a:cxnLst/>
              <a:rect l="l" t="t" r="r" b="b"/>
              <a:pathLst>
                <a:path w="42165" h="123027" fill="none" extrusionOk="0">
                  <a:moveTo>
                    <a:pt x="42164" y="1"/>
                  </a:moveTo>
                  <a:cubicBezTo>
                    <a:pt x="41518" y="823"/>
                    <a:pt x="40872" y="1645"/>
                    <a:pt x="40226" y="2467"/>
                  </a:cubicBezTo>
                  <a:cubicBezTo>
                    <a:pt x="38327" y="4953"/>
                    <a:pt x="36057" y="7067"/>
                    <a:pt x="33786" y="9201"/>
                  </a:cubicBezTo>
                  <a:cubicBezTo>
                    <a:pt x="30909" y="11863"/>
                    <a:pt x="27933" y="14447"/>
                    <a:pt x="25408" y="17481"/>
                  </a:cubicBezTo>
                  <a:cubicBezTo>
                    <a:pt x="23235" y="20045"/>
                    <a:pt x="21376" y="22864"/>
                    <a:pt x="19888" y="25898"/>
                  </a:cubicBezTo>
                  <a:cubicBezTo>
                    <a:pt x="18479" y="28854"/>
                    <a:pt x="17618" y="31966"/>
                    <a:pt x="17892" y="35294"/>
                  </a:cubicBezTo>
                  <a:cubicBezTo>
                    <a:pt x="18068" y="36977"/>
                    <a:pt x="18616" y="38621"/>
                    <a:pt x="19516" y="40050"/>
                  </a:cubicBezTo>
                  <a:cubicBezTo>
                    <a:pt x="20397" y="41499"/>
                    <a:pt x="21454" y="42830"/>
                    <a:pt x="22648" y="44004"/>
                  </a:cubicBezTo>
                  <a:cubicBezTo>
                    <a:pt x="24567" y="45884"/>
                    <a:pt x="26446" y="47821"/>
                    <a:pt x="28286" y="49779"/>
                  </a:cubicBezTo>
                  <a:cubicBezTo>
                    <a:pt x="29891" y="51521"/>
                    <a:pt x="31320" y="53459"/>
                    <a:pt x="32122" y="55710"/>
                  </a:cubicBezTo>
                  <a:cubicBezTo>
                    <a:pt x="33395" y="59273"/>
                    <a:pt x="33023" y="62972"/>
                    <a:pt x="30204" y="65713"/>
                  </a:cubicBezTo>
                  <a:cubicBezTo>
                    <a:pt x="28795" y="67102"/>
                    <a:pt x="26994" y="67787"/>
                    <a:pt x="25056" y="68101"/>
                  </a:cubicBezTo>
                  <a:cubicBezTo>
                    <a:pt x="21865" y="68629"/>
                    <a:pt x="18831" y="68042"/>
                    <a:pt x="15895" y="66848"/>
                  </a:cubicBezTo>
                  <a:cubicBezTo>
                    <a:pt x="13194" y="65771"/>
                    <a:pt x="10571" y="64479"/>
                    <a:pt x="7869" y="63344"/>
                  </a:cubicBezTo>
                  <a:cubicBezTo>
                    <a:pt x="6891" y="62933"/>
                    <a:pt x="5853" y="62620"/>
                    <a:pt x="4796" y="62424"/>
                  </a:cubicBezTo>
                  <a:cubicBezTo>
                    <a:pt x="2937" y="62111"/>
                    <a:pt x="1234" y="63657"/>
                    <a:pt x="705" y="65106"/>
                  </a:cubicBezTo>
                  <a:cubicBezTo>
                    <a:pt x="392" y="65987"/>
                    <a:pt x="118" y="66848"/>
                    <a:pt x="157" y="67787"/>
                  </a:cubicBezTo>
                  <a:cubicBezTo>
                    <a:pt x="177" y="68707"/>
                    <a:pt x="0" y="69647"/>
                    <a:pt x="40" y="70567"/>
                  </a:cubicBezTo>
                  <a:cubicBezTo>
                    <a:pt x="98" y="72642"/>
                    <a:pt x="431" y="74717"/>
                    <a:pt x="1018" y="76733"/>
                  </a:cubicBezTo>
                  <a:cubicBezTo>
                    <a:pt x="2173" y="80668"/>
                    <a:pt x="4033" y="84269"/>
                    <a:pt x="6029" y="87832"/>
                  </a:cubicBezTo>
                  <a:cubicBezTo>
                    <a:pt x="7771" y="90944"/>
                    <a:pt x="9416" y="94115"/>
                    <a:pt x="10473" y="97541"/>
                  </a:cubicBezTo>
                  <a:cubicBezTo>
                    <a:pt x="11138" y="99674"/>
                    <a:pt x="11647" y="101886"/>
                    <a:pt x="11726" y="104157"/>
                  </a:cubicBezTo>
                  <a:cubicBezTo>
                    <a:pt x="11784" y="106114"/>
                    <a:pt x="11902" y="108052"/>
                    <a:pt x="11863" y="110010"/>
                  </a:cubicBezTo>
                  <a:cubicBezTo>
                    <a:pt x="11823" y="111439"/>
                    <a:pt x="11569" y="112887"/>
                    <a:pt x="11412" y="114316"/>
                  </a:cubicBezTo>
                  <a:cubicBezTo>
                    <a:pt x="11314" y="115373"/>
                    <a:pt x="11236" y="116430"/>
                    <a:pt x="11099" y="117487"/>
                  </a:cubicBezTo>
                  <a:cubicBezTo>
                    <a:pt x="10962" y="118681"/>
                    <a:pt x="10786" y="119895"/>
                    <a:pt x="10649" y="121109"/>
                  </a:cubicBezTo>
                  <a:cubicBezTo>
                    <a:pt x="10571" y="121735"/>
                    <a:pt x="10551" y="122381"/>
                    <a:pt x="10492" y="123027"/>
                  </a:cubicBezTo>
                </a:path>
              </a:pathLst>
            </a:custGeom>
            <a:noFill/>
            <a:ln w="161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6479975" y="1385225"/>
              <a:ext cx="890650" cy="3075675"/>
            </a:xfrm>
            <a:custGeom>
              <a:avLst/>
              <a:gdLst/>
              <a:ahLst/>
              <a:cxnLst/>
              <a:rect l="l" t="t" r="r" b="b"/>
              <a:pathLst>
                <a:path w="35626" h="123027" fill="none" extrusionOk="0">
                  <a:moveTo>
                    <a:pt x="35626" y="0"/>
                  </a:moveTo>
                  <a:cubicBezTo>
                    <a:pt x="34451" y="1547"/>
                    <a:pt x="33355" y="3191"/>
                    <a:pt x="32063" y="4620"/>
                  </a:cubicBezTo>
                  <a:cubicBezTo>
                    <a:pt x="29519" y="7439"/>
                    <a:pt x="26582" y="9886"/>
                    <a:pt x="23685" y="12332"/>
                  </a:cubicBezTo>
                  <a:cubicBezTo>
                    <a:pt x="20240" y="15269"/>
                    <a:pt x="16893" y="18322"/>
                    <a:pt x="14427" y="22178"/>
                  </a:cubicBezTo>
                  <a:cubicBezTo>
                    <a:pt x="12998" y="24410"/>
                    <a:pt x="11941" y="26798"/>
                    <a:pt x="11471" y="29362"/>
                  </a:cubicBezTo>
                  <a:cubicBezTo>
                    <a:pt x="10962" y="32142"/>
                    <a:pt x="11353" y="35000"/>
                    <a:pt x="12586" y="37525"/>
                  </a:cubicBezTo>
                  <a:cubicBezTo>
                    <a:pt x="13820" y="40089"/>
                    <a:pt x="15523" y="42321"/>
                    <a:pt x="17363" y="44474"/>
                  </a:cubicBezTo>
                  <a:cubicBezTo>
                    <a:pt x="19673" y="47175"/>
                    <a:pt x="22041" y="49837"/>
                    <a:pt x="23548" y="53165"/>
                  </a:cubicBezTo>
                  <a:cubicBezTo>
                    <a:pt x="24468" y="55220"/>
                    <a:pt x="25056" y="57393"/>
                    <a:pt x="25330" y="59625"/>
                  </a:cubicBezTo>
                  <a:cubicBezTo>
                    <a:pt x="25623" y="61797"/>
                    <a:pt x="25290" y="63892"/>
                    <a:pt x="24742" y="65947"/>
                  </a:cubicBezTo>
                  <a:cubicBezTo>
                    <a:pt x="23744" y="69608"/>
                    <a:pt x="21610" y="72368"/>
                    <a:pt x="18146" y="74149"/>
                  </a:cubicBezTo>
                  <a:cubicBezTo>
                    <a:pt x="15405" y="75539"/>
                    <a:pt x="12469" y="76185"/>
                    <a:pt x="9513" y="76811"/>
                  </a:cubicBezTo>
                  <a:cubicBezTo>
                    <a:pt x="7575" y="77222"/>
                    <a:pt x="5638" y="77633"/>
                    <a:pt x="3739" y="78142"/>
                  </a:cubicBezTo>
                  <a:cubicBezTo>
                    <a:pt x="2232" y="78534"/>
                    <a:pt x="1194" y="79610"/>
                    <a:pt x="509" y="80980"/>
                  </a:cubicBezTo>
                  <a:cubicBezTo>
                    <a:pt x="313" y="81411"/>
                    <a:pt x="215" y="81881"/>
                    <a:pt x="196" y="82351"/>
                  </a:cubicBezTo>
                  <a:cubicBezTo>
                    <a:pt x="0" y="85228"/>
                    <a:pt x="842" y="87929"/>
                    <a:pt x="1488" y="90670"/>
                  </a:cubicBezTo>
                  <a:cubicBezTo>
                    <a:pt x="2075" y="93117"/>
                    <a:pt x="2682" y="95544"/>
                    <a:pt x="3093" y="98010"/>
                  </a:cubicBezTo>
                  <a:cubicBezTo>
                    <a:pt x="3582" y="101123"/>
                    <a:pt x="3739" y="104313"/>
                    <a:pt x="3563" y="107465"/>
                  </a:cubicBezTo>
                  <a:cubicBezTo>
                    <a:pt x="3465" y="109559"/>
                    <a:pt x="3171" y="111634"/>
                    <a:pt x="2975" y="113709"/>
                  </a:cubicBezTo>
                  <a:cubicBezTo>
                    <a:pt x="2858" y="114942"/>
                    <a:pt x="2780" y="116175"/>
                    <a:pt x="2643" y="117409"/>
                  </a:cubicBezTo>
                  <a:cubicBezTo>
                    <a:pt x="2525" y="118720"/>
                    <a:pt x="2329" y="120032"/>
                    <a:pt x="2192" y="121343"/>
                  </a:cubicBezTo>
                  <a:cubicBezTo>
                    <a:pt x="2134" y="121891"/>
                    <a:pt x="2134" y="122459"/>
                    <a:pt x="2114" y="123027"/>
                  </a:cubicBezTo>
                </a:path>
              </a:pathLst>
            </a:custGeom>
            <a:noFill/>
            <a:ln w="1615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379" name="Google Shape;379;p26"/>
            <p:cNvSpPr/>
            <p:nvPr/>
          </p:nvSpPr>
          <p:spPr>
            <a:xfrm>
              <a:off x="6317975" y="2548925"/>
              <a:ext cx="444375" cy="413550"/>
            </a:xfrm>
            <a:custGeom>
              <a:avLst/>
              <a:gdLst/>
              <a:ahLst/>
              <a:cxnLst/>
              <a:rect l="l" t="t" r="r" b="b"/>
              <a:pathLst>
                <a:path w="17775" h="16542" fill="none" extrusionOk="0">
                  <a:moveTo>
                    <a:pt x="3309" y="1723"/>
                  </a:moveTo>
                  <a:cubicBezTo>
                    <a:pt x="1626" y="2330"/>
                    <a:pt x="138" y="3798"/>
                    <a:pt x="60" y="5579"/>
                  </a:cubicBezTo>
                  <a:cubicBezTo>
                    <a:pt x="1" y="6969"/>
                    <a:pt x="784" y="8281"/>
                    <a:pt x="1665" y="9357"/>
                  </a:cubicBezTo>
                  <a:cubicBezTo>
                    <a:pt x="3759" y="11961"/>
                    <a:pt x="6441" y="14016"/>
                    <a:pt x="9495" y="15367"/>
                  </a:cubicBezTo>
                  <a:cubicBezTo>
                    <a:pt x="11060" y="16052"/>
                    <a:pt x="12842" y="16541"/>
                    <a:pt x="14447" y="15993"/>
                  </a:cubicBezTo>
                  <a:cubicBezTo>
                    <a:pt x="16189" y="15386"/>
                    <a:pt x="17364" y="13605"/>
                    <a:pt x="17579" y="11785"/>
                  </a:cubicBezTo>
                  <a:cubicBezTo>
                    <a:pt x="17775" y="9964"/>
                    <a:pt x="17148" y="8124"/>
                    <a:pt x="16150" y="6578"/>
                  </a:cubicBezTo>
                  <a:cubicBezTo>
                    <a:pt x="13527" y="2526"/>
                    <a:pt x="7987" y="1"/>
                    <a:pt x="3309" y="1723"/>
                  </a:cubicBezTo>
                  <a:close/>
                </a:path>
              </a:pathLst>
            </a:custGeom>
            <a:noFill/>
            <a:ln w="4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6297425" y="2234750"/>
              <a:ext cx="200675" cy="237875"/>
            </a:xfrm>
            <a:custGeom>
              <a:avLst/>
              <a:gdLst/>
              <a:ahLst/>
              <a:cxnLst/>
              <a:rect l="l" t="t" r="r" b="b"/>
              <a:pathLst>
                <a:path w="8027" h="9515" fill="none" extrusionOk="0">
                  <a:moveTo>
                    <a:pt x="7615" y="5188"/>
                  </a:moveTo>
                  <a:cubicBezTo>
                    <a:pt x="7185" y="4112"/>
                    <a:pt x="6382" y="3231"/>
                    <a:pt x="5599" y="2369"/>
                  </a:cubicBezTo>
                  <a:lnTo>
                    <a:pt x="5403" y="2311"/>
                  </a:lnTo>
                  <a:cubicBezTo>
                    <a:pt x="4366" y="1195"/>
                    <a:pt x="2956" y="1"/>
                    <a:pt x="1547" y="510"/>
                  </a:cubicBezTo>
                  <a:cubicBezTo>
                    <a:pt x="608" y="862"/>
                    <a:pt x="79" y="1880"/>
                    <a:pt x="40" y="2878"/>
                  </a:cubicBezTo>
                  <a:cubicBezTo>
                    <a:pt x="1" y="3877"/>
                    <a:pt x="392" y="4836"/>
                    <a:pt x="842" y="5717"/>
                  </a:cubicBezTo>
                  <a:cubicBezTo>
                    <a:pt x="1449" y="6950"/>
                    <a:pt x="2252" y="8163"/>
                    <a:pt x="3446" y="8829"/>
                  </a:cubicBezTo>
                  <a:cubicBezTo>
                    <a:pt x="4640" y="9514"/>
                    <a:pt x="6323" y="9495"/>
                    <a:pt x="7243" y="8457"/>
                  </a:cubicBezTo>
                  <a:cubicBezTo>
                    <a:pt x="8007" y="7596"/>
                    <a:pt x="8026" y="6265"/>
                    <a:pt x="7615" y="5188"/>
                  </a:cubicBezTo>
                  <a:close/>
                </a:path>
              </a:pathLst>
            </a:custGeom>
            <a:noFill/>
            <a:ln w="6350" cap="flat" cmpd="sng">
              <a:solidFill>
                <a:srgbClr val="0D497D"/>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20">
    <p:spTree>
      <p:nvGrpSpPr>
        <p:cNvPr id="1" name="Shape 474"/>
        <p:cNvGrpSpPr/>
        <p:nvPr/>
      </p:nvGrpSpPr>
      <p:grpSpPr>
        <a:xfrm>
          <a:off x="0" y="0"/>
          <a:ext cx="0" cy="0"/>
          <a:chOff x="0" y="0"/>
          <a:chExt cx="0" cy="0"/>
        </a:xfrm>
      </p:grpSpPr>
      <p:pic>
        <p:nvPicPr>
          <p:cNvPr id="475" name="Google Shape;475;p33"/>
          <p:cNvPicPr preferRelativeResize="0"/>
          <p:nvPr/>
        </p:nvPicPr>
        <p:blipFill>
          <a:blip r:embed="rId2">
            <a:alphaModFix amt="29000"/>
          </a:blip>
          <a:stretch>
            <a:fillRect/>
          </a:stretch>
        </p:blipFill>
        <p:spPr>
          <a:xfrm>
            <a:off x="-450600" y="-1381850"/>
            <a:ext cx="10045198" cy="66967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Bitter"/>
              <a:buNone/>
              <a:defRPr sz="3000">
                <a:solidFill>
                  <a:schemeClr val="dk2"/>
                </a:solidFill>
                <a:latin typeface="Bitter"/>
                <a:ea typeface="Bitter"/>
                <a:cs typeface="Bitter"/>
                <a:sym typeface="Bit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8" r:id="rId4"/>
    <p:sldLayoutId id="2147483661" r:id="rId5"/>
    <p:sldLayoutId id="2147483672"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9">
          <p15:clr>
            <a:srgbClr val="EA4335"/>
          </p15:clr>
        </p15:guide>
        <p15:guide id="3" pos="5310">
          <p15:clr>
            <a:srgbClr val="EA4335"/>
          </p15:clr>
        </p15:guide>
        <p15:guide id="4" orient="horz" pos="2878">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08656DA-0087-491B-85E9-9494ACFBBE25}"/>
              </a:ext>
            </a:extLst>
          </p:cNvPr>
          <p:cNvPicPr>
            <a:picLocks noChangeAspect="1"/>
          </p:cNvPicPr>
          <p:nvPr/>
        </p:nvPicPr>
        <p:blipFill>
          <a:blip r:embed="rId3">
            <a:alphaModFix amt="20000"/>
          </a:blip>
          <a:stretch>
            <a:fillRect/>
          </a:stretch>
        </p:blipFill>
        <p:spPr>
          <a:xfrm>
            <a:off x="1758475" y="224114"/>
            <a:ext cx="5879142" cy="4448147"/>
          </a:xfrm>
          <a:prstGeom prst="rect">
            <a:avLst/>
          </a:prstGeom>
        </p:spPr>
      </p:pic>
      <p:sp>
        <p:nvSpPr>
          <p:cNvPr id="488" name="Google Shape;488;p38"/>
          <p:cNvSpPr txBox="1">
            <a:spLocks noGrp="1"/>
          </p:cNvSpPr>
          <p:nvPr>
            <p:ph type="ctrTitle"/>
          </p:nvPr>
        </p:nvSpPr>
        <p:spPr>
          <a:xfrm>
            <a:off x="1758475" y="2103058"/>
            <a:ext cx="5591100" cy="71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b="1" dirty="0"/>
              <a:t>Geography Awards Ceremony </a:t>
            </a:r>
            <a:endParaRPr sz="4400" b="1" dirty="0"/>
          </a:p>
        </p:txBody>
      </p:sp>
      <p:sp>
        <p:nvSpPr>
          <p:cNvPr id="489" name="Google Shape;489;p38"/>
          <p:cNvSpPr txBox="1">
            <a:spLocks noGrp="1"/>
          </p:cNvSpPr>
          <p:nvPr>
            <p:ph type="ctrTitle"/>
          </p:nvPr>
        </p:nvSpPr>
        <p:spPr>
          <a:xfrm>
            <a:off x="2526925" y="2448188"/>
            <a:ext cx="4054200" cy="81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b="1" dirty="0"/>
              <a:t>2021</a:t>
            </a:r>
            <a:endParaRPr sz="4000" b="1" dirty="0"/>
          </a:p>
        </p:txBody>
      </p:sp>
      <p:sp>
        <p:nvSpPr>
          <p:cNvPr id="490" name="Google Shape;490;p38"/>
          <p:cNvSpPr/>
          <p:nvPr/>
        </p:nvSpPr>
        <p:spPr>
          <a:xfrm>
            <a:off x="4706743" y="1356596"/>
            <a:ext cx="3032" cy="1665"/>
          </a:xfrm>
          <a:custGeom>
            <a:avLst/>
            <a:gdLst/>
            <a:ahLst/>
            <a:cxnLst/>
            <a:rect l="l" t="t" r="r" b="b"/>
            <a:pathLst>
              <a:path w="71" h="39" extrusionOk="0">
                <a:moveTo>
                  <a:pt x="57" y="1"/>
                </a:moveTo>
                <a:cubicBezTo>
                  <a:pt x="0" y="1"/>
                  <a:pt x="38" y="38"/>
                  <a:pt x="57" y="38"/>
                </a:cubicBezTo>
                <a:cubicBezTo>
                  <a:pt x="66" y="38"/>
                  <a:pt x="71" y="29"/>
                  <a:pt x="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2630968" y="-1053520"/>
            <a:ext cx="3629" cy="1836"/>
          </a:xfrm>
          <a:custGeom>
            <a:avLst/>
            <a:gdLst/>
            <a:ahLst/>
            <a:cxnLst/>
            <a:rect l="l" t="t" r="r" b="b"/>
            <a:pathLst>
              <a:path w="85" h="43" extrusionOk="0">
                <a:moveTo>
                  <a:pt x="85" y="1"/>
                </a:moveTo>
                <a:cubicBezTo>
                  <a:pt x="64" y="1"/>
                  <a:pt x="53" y="11"/>
                  <a:pt x="42" y="22"/>
                </a:cubicBezTo>
                <a:lnTo>
                  <a:pt x="85" y="1"/>
                </a:lnTo>
                <a:close/>
                <a:moveTo>
                  <a:pt x="42" y="22"/>
                </a:moveTo>
                <a:lnTo>
                  <a:pt x="0" y="43"/>
                </a:lnTo>
                <a:cubicBezTo>
                  <a:pt x="21" y="43"/>
                  <a:pt x="32" y="32"/>
                  <a:pt x="42" y="22"/>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2630968" y="6773830"/>
            <a:ext cx="3629" cy="1836"/>
          </a:xfrm>
          <a:custGeom>
            <a:avLst/>
            <a:gdLst/>
            <a:ahLst/>
            <a:cxnLst/>
            <a:rect l="l" t="t" r="r" b="b"/>
            <a:pathLst>
              <a:path w="85" h="43" extrusionOk="0">
                <a:moveTo>
                  <a:pt x="85" y="1"/>
                </a:moveTo>
                <a:cubicBezTo>
                  <a:pt x="64" y="1"/>
                  <a:pt x="53" y="11"/>
                  <a:pt x="42" y="22"/>
                </a:cubicBezTo>
                <a:lnTo>
                  <a:pt x="85" y="1"/>
                </a:lnTo>
                <a:close/>
                <a:moveTo>
                  <a:pt x="42" y="22"/>
                </a:moveTo>
                <a:lnTo>
                  <a:pt x="0" y="43"/>
                </a:lnTo>
                <a:cubicBezTo>
                  <a:pt x="21" y="43"/>
                  <a:pt x="32" y="32"/>
                  <a:pt x="42" y="22"/>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7023645" y="5262079"/>
            <a:ext cx="45134" cy="41547"/>
          </a:xfrm>
          <a:custGeom>
            <a:avLst/>
            <a:gdLst/>
            <a:ahLst/>
            <a:cxnLst/>
            <a:rect l="l" t="t" r="r" b="b"/>
            <a:pathLst>
              <a:path w="1057" h="973" extrusionOk="0">
                <a:moveTo>
                  <a:pt x="550" y="1"/>
                </a:moveTo>
                <a:cubicBezTo>
                  <a:pt x="381" y="170"/>
                  <a:pt x="212" y="296"/>
                  <a:pt x="1" y="381"/>
                </a:cubicBezTo>
                <a:cubicBezTo>
                  <a:pt x="339" y="592"/>
                  <a:pt x="677" y="761"/>
                  <a:pt x="1057" y="972"/>
                </a:cubicBezTo>
                <a:cubicBezTo>
                  <a:pt x="888" y="634"/>
                  <a:pt x="719" y="296"/>
                  <a:pt x="550"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4"/>
          <p:cNvSpPr txBox="1">
            <a:spLocks noGrp="1"/>
          </p:cNvSpPr>
          <p:nvPr>
            <p:ph type="title"/>
          </p:nvPr>
        </p:nvSpPr>
        <p:spPr>
          <a:xfrm>
            <a:off x="154013" y="211812"/>
            <a:ext cx="3362100" cy="693900"/>
          </a:xfrm>
          <a:prstGeom prst="rect">
            <a:avLst/>
          </a:prstGeom>
        </p:spPr>
        <p:txBody>
          <a:bodyPr spcFirstLastPara="1" wrap="square" lIns="91425" tIns="91425" rIns="91425" bIns="91425" anchor="t" anchorCtr="0">
            <a:noAutofit/>
          </a:bodyPr>
          <a:lstStyle/>
          <a:p>
            <a:pPr algn="ctr"/>
            <a:r>
              <a:rPr lang="en-US" sz="2400" b="1" dirty="0">
                <a:solidFill>
                  <a:schemeClr val="accent4"/>
                </a:solidFill>
              </a:rPr>
              <a:t>Awardee</a:t>
            </a:r>
            <a:br>
              <a:rPr lang="en-US" sz="3200" b="1" dirty="0">
                <a:solidFill>
                  <a:schemeClr val="accent4"/>
                </a:solidFill>
              </a:rPr>
            </a:br>
            <a:endParaRPr dirty="0"/>
          </a:p>
          <a:p>
            <a:pPr marL="0" lvl="0" indent="0" algn="ctr" rtl="0">
              <a:spcBef>
                <a:spcPts val="0"/>
              </a:spcBef>
              <a:spcAft>
                <a:spcPts val="0"/>
              </a:spcAft>
              <a:buNone/>
            </a:pPr>
            <a:endParaRPr dirty="0"/>
          </a:p>
        </p:txBody>
      </p:sp>
      <p:sp>
        <p:nvSpPr>
          <p:cNvPr id="549" name="Google Shape;549;p44"/>
          <p:cNvSpPr txBox="1">
            <a:spLocks noGrp="1"/>
          </p:cNvSpPr>
          <p:nvPr>
            <p:ph type="body" idx="1"/>
          </p:nvPr>
        </p:nvSpPr>
        <p:spPr>
          <a:xfrm>
            <a:off x="303742" y="442591"/>
            <a:ext cx="3652115" cy="1671600"/>
          </a:xfrm>
          <a:prstGeom prst="rect">
            <a:avLst/>
          </a:prstGeom>
        </p:spPr>
        <p:txBody>
          <a:bodyPr spcFirstLastPara="1" wrap="square" lIns="91425" tIns="91425" rIns="91425" bIns="91425" anchor="t" anchorCtr="0">
            <a:noAutofit/>
          </a:bodyPr>
          <a:lstStyle/>
          <a:p>
            <a:pPr marL="0" indent="0" algn="l">
              <a:spcBef>
                <a:spcPts val="1600"/>
              </a:spcBef>
              <a:spcAft>
                <a:spcPts val="1600"/>
              </a:spcAft>
              <a:buNone/>
            </a:pPr>
            <a:r>
              <a:rPr lang="en-US" sz="1600" dirty="0">
                <a:solidFill>
                  <a:schemeClr val="tx1"/>
                </a:solidFill>
                <a:latin typeface="+mn-lt"/>
              </a:rPr>
              <a:t>“</a:t>
            </a:r>
            <a:r>
              <a:rPr lang="en-US" sz="1600" b="1" dirty="0">
                <a:solidFill>
                  <a:schemeClr val="accent4"/>
                </a:solidFill>
                <a:effectLst/>
                <a:latin typeface="+mn-lt"/>
                <a:ea typeface="Times New Roman" panose="02020603050405020304" pitchFamily="18" charset="0"/>
                <a:cs typeface="Times New Roman" panose="02020603050405020304" pitchFamily="18" charset="0"/>
              </a:rPr>
              <a:t>Caroline Atwood</a:t>
            </a:r>
            <a:r>
              <a:rPr lang="en-US" sz="1600" dirty="0">
                <a:solidFill>
                  <a:schemeClr val="accent4"/>
                </a:solidFill>
                <a:effectLst/>
                <a:latin typeface="+mn-lt"/>
                <a:ea typeface="Times New Roman" panose="02020603050405020304" pitchFamily="18" charset="0"/>
                <a:cs typeface="Times New Roman" panose="02020603050405020304" pitchFamily="18" charset="0"/>
              </a:rPr>
              <a:t> </a:t>
            </a:r>
            <a:r>
              <a:rPr lang="en-US" sz="1600" dirty="0">
                <a:solidFill>
                  <a:srgbClr val="000000"/>
                </a:solidFill>
                <a:effectLst/>
                <a:latin typeface="+mn-lt"/>
                <a:ea typeface="Times New Roman" panose="02020603050405020304" pitchFamily="18" charset="0"/>
                <a:cs typeface="Times New Roman" panose="02020603050405020304" pitchFamily="18" charset="0"/>
              </a:rPr>
              <a:t>has succeeded in producing a senior thesis that, taking inspiration from the work of Doreen Massey, sheds light on the placemaking processes of theme parks. By highlighting how theme parks reflect the power hierarchies in society and how people’s experiences can transform these hierarchies, Caroline’s research has also exemplified Massey’s insights on the open-ended and creativity that can define place at its best.”</a:t>
            </a:r>
            <a:endParaRPr lang="en-US" sz="1600" dirty="0">
              <a:effectLst/>
              <a:latin typeface="+mn-lt"/>
              <a:ea typeface="Times" panose="02020603050405020304" pitchFamily="18" charset="0"/>
              <a:cs typeface="Times New Roman" panose="02020603050405020304" pitchFamily="18" charset="0"/>
            </a:endParaRPr>
          </a:p>
          <a:p>
            <a:pPr marL="0" lvl="0" indent="0" algn="l" rtl="0">
              <a:spcBef>
                <a:spcPts val="1600"/>
              </a:spcBef>
              <a:spcAft>
                <a:spcPts val="1600"/>
              </a:spcAft>
              <a:buNone/>
            </a:pPr>
            <a:endParaRPr dirty="0">
              <a:solidFill>
                <a:schemeClr val="tx1"/>
              </a:solidFill>
              <a:latin typeface="+mn-lt"/>
            </a:endParaRPr>
          </a:p>
        </p:txBody>
      </p:sp>
      <p:sp>
        <p:nvSpPr>
          <p:cNvPr id="2" name="Rectangle: Rounded Corners 1">
            <a:extLst>
              <a:ext uri="{FF2B5EF4-FFF2-40B4-BE49-F238E27FC236}">
                <a16:creationId xmlns:a16="http://schemas.microsoft.com/office/drawing/2014/main" id="{E244F7BB-B9F1-4084-8E83-F7A1DDC44AF9}"/>
              </a:ext>
            </a:extLst>
          </p:cNvPr>
          <p:cNvSpPr/>
          <p:nvPr/>
        </p:nvSpPr>
        <p:spPr>
          <a:xfrm>
            <a:off x="5513871" y="384597"/>
            <a:ext cx="2904103" cy="268040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AC8096-D78F-4439-85AA-6704EAE6CEEF}"/>
              </a:ext>
            </a:extLst>
          </p:cNvPr>
          <p:cNvSpPr txBox="1"/>
          <p:nvPr/>
        </p:nvSpPr>
        <p:spPr>
          <a:xfrm>
            <a:off x="4781957" y="3049304"/>
            <a:ext cx="4367928" cy="892552"/>
          </a:xfrm>
          <a:prstGeom prst="rect">
            <a:avLst/>
          </a:prstGeom>
          <a:noFill/>
        </p:spPr>
        <p:txBody>
          <a:bodyPr wrap="square" rtlCol="0">
            <a:spAutoFit/>
          </a:bodyPr>
          <a:lstStyle/>
          <a:p>
            <a:pPr algn="ctr"/>
            <a:r>
              <a:rPr lang="en-US" sz="2800" b="1" dirty="0"/>
              <a:t>Caroline Atwood</a:t>
            </a:r>
          </a:p>
          <a:p>
            <a:pPr algn="ctr"/>
            <a:r>
              <a:rPr lang="en-US" sz="2400" b="1" i="1" dirty="0">
                <a:solidFill>
                  <a:schemeClr val="accent4"/>
                </a:solidFill>
              </a:rPr>
              <a:t>Doreen Massey</a:t>
            </a:r>
          </a:p>
        </p:txBody>
      </p:sp>
      <p:pic>
        <p:nvPicPr>
          <p:cNvPr id="3" name="Picture 2">
            <a:extLst>
              <a:ext uri="{FF2B5EF4-FFF2-40B4-BE49-F238E27FC236}">
                <a16:creationId xmlns:a16="http://schemas.microsoft.com/office/drawing/2014/main" id="{F3943802-6239-49C7-A8DF-BE9B4E67CA07}"/>
              </a:ext>
            </a:extLst>
          </p:cNvPr>
          <p:cNvPicPr>
            <a:picLocks noChangeAspect="1"/>
          </p:cNvPicPr>
          <p:nvPr/>
        </p:nvPicPr>
        <p:blipFill>
          <a:blip r:embed="rId3"/>
          <a:stretch>
            <a:fillRect/>
          </a:stretch>
        </p:blipFill>
        <p:spPr>
          <a:xfrm>
            <a:off x="5885667" y="432037"/>
            <a:ext cx="2160509" cy="2585527"/>
          </a:xfrm>
          <a:prstGeom prst="rect">
            <a:avLst/>
          </a:prstGeom>
        </p:spPr>
      </p:pic>
    </p:spTree>
    <p:extLst>
      <p:ext uri="{BB962C8B-B14F-4D97-AF65-F5344CB8AC3E}">
        <p14:creationId xmlns:p14="http://schemas.microsoft.com/office/powerpoint/2010/main" val="90333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4" name="Google Shape;604;p48"/>
          <p:cNvSpPr txBox="1">
            <a:spLocks noGrp="1"/>
          </p:cNvSpPr>
          <p:nvPr>
            <p:ph type="subTitle" idx="1"/>
          </p:nvPr>
        </p:nvSpPr>
        <p:spPr>
          <a:xfrm>
            <a:off x="3000924" y="613835"/>
            <a:ext cx="3435600" cy="1230000"/>
          </a:xfrm>
          <a:prstGeom prst="rect">
            <a:avLst/>
          </a:prstGeom>
        </p:spPr>
        <p:txBody>
          <a:bodyPr spcFirstLastPara="1" wrap="square" lIns="91425" tIns="91425" rIns="91425" bIns="91425" anchor="t" anchorCtr="0">
            <a:noAutofit/>
          </a:bodyPr>
          <a:lstStyle/>
          <a:p>
            <a:pPr marL="0" marR="0" indent="0" algn="l">
              <a:spcBef>
                <a:spcPts val="0"/>
              </a:spcBef>
              <a:spcAft>
                <a:spcPts val="0"/>
              </a:spcAft>
              <a:buNone/>
            </a:pPr>
            <a:r>
              <a:rPr lang="en-US" sz="1350" i="1" dirty="0">
                <a:solidFill>
                  <a:schemeClr val="tx1"/>
                </a:solidFill>
                <a:effectLst/>
                <a:latin typeface="+mn-lt"/>
                <a:ea typeface="Times New Roman" panose="02020603050405020304" pitchFamily="18" charset="0"/>
                <a:cs typeface="Times New Roman" panose="02020603050405020304" pitchFamily="18" charset="0"/>
              </a:rPr>
              <a:t>Silent Spring</a:t>
            </a:r>
            <a:r>
              <a:rPr lang="en-US" sz="1350" dirty="0">
                <a:solidFill>
                  <a:schemeClr val="tx1"/>
                </a:solidFill>
                <a:effectLst/>
                <a:latin typeface="+mn-lt"/>
                <a:ea typeface="Times New Roman" panose="02020603050405020304" pitchFamily="18" charset="0"/>
                <a:cs typeface="Times New Roman" panose="02020603050405020304" pitchFamily="18" charset="0"/>
              </a:rPr>
              <a:t>, published in 1962, ushered in the modern environmental movement in the United States and influenced a generation of conservationists, scientists, and grassroots activists concerned over the negative impacts of economic activities on ecological systems and human health. A long-time employee of what became the US Fish and Wildlife Service, she was a prolific writer whose work appeared in numerous journal, newspapers, and magazines throughout the 1940s, 50s and 60s. She was a vocal and articulate defender of her belief that unchecked industrial activities were bringing about catastrophic change to the natural world in the United States and elsewhere. This Award is given to the student who best represents Rachel Carson’s passion for the outdoors, intelligence, and commitment to political change.</a:t>
            </a:r>
            <a:endParaRPr lang="en-US" sz="1350" dirty="0">
              <a:solidFill>
                <a:schemeClr val="tx1"/>
              </a:solidFill>
              <a:effectLst/>
              <a:latin typeface="+mn-lt"/>
              <a:ea typeface="Times" panose="02020603050405020304" pitchFamily="18" charset="0"/>
              <a:cs typeface="Times New Roman" panose="02020603050405020304" pitchFamily="18" charset="0"/>
            </a:endParaRPr>
          </a:p>
          <a:p>
            <a:pPr marL="0" indent="0" algn="l">
              <a:buClr>
                <a:schemeClr val="dk1"/>
              </a:buClr>
              <a:buSzPts val="1100"/>
            </a:pPr>
            <a:endParaRPr lang="en-US" sz="1350" dirty="0">
              <a:solidFill>
                <a:schemeClr val="tx1"/>
              </a:solidFill>
              <a:effectLst/>
              <a:latin typeface="+mn-lt"/>
              <a:ea typeface="Times" panose="02020603050405020304" pitchFamily="18" charset="0"/>
              <a:cs typeface="Times New Roman" panose="02020603050405020304" pitchFamily="18" charset="0"/>
            </a:endParaRPr>
          </a:p>
        </p:txBody>
      </p:sp>
      <p:sp>
        <p:nvSpPr>
          <p:cNvPr id="605" name="Google Shape;605;p48"/>
          <p:cNvSpPr txBox="1">
            <a:spLocks noGrp="1"/>
          </p:cNvSpPr>
          <p:nvPr>
            <p:ph type="title" idx="2"/>
          </p:nvPr>
        </p:nvSpPr>
        <p:spPr>
          <a:xfrm>
            <a:off x="2894988" y="-51018"/>
            <a:ext cx="3435600" cy="10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solidFill>
              </a:rPr>
              <a:t>Rachel Carson</a:t>
            </a:r>
            <a:endParaRPr sz="2400" dirty="0"/>
          </a:p>
        </p:txBody>
      </p:sp>
    </p:spTree>
    <p:extLst>
      <p:ext uri="{BB962C8B-B14F-4D97-AF65-F5344CB8AC3E}">
        <p14:creationId xmlns:p14="http://schemas.microsoft.com/office/powerpoint/2010/main" val="67008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4" name="Google Shape;604;p48"/>
          <p:cNvSpPr txBox="1">
            <a:spLocks noGrp="1"/>
          </p:cNvSpPr>
          <p:nvPr>
            <p:ph type="subTitle" idx="1"/>
          </p:nvPr>
        </p:nvSpPr>
        <p:spPr>
          <a:xfrm>
            <a:off x="571681" y="719795"/>
            <a:ext cx="3435600" cy="1230000"/>
          </a:xfrm>
          <a:prstGeom prst="rect">
            <a:avLst/>
          </a:prstGeom>
        </p:spPr>
        <p:txBody>
          <a:bodyPr spcFirstLastPara="1" wrap="square" lIns="91425" tIns="91425" rIns="91425" bIns="91425" anchor="t" anchorCtr="0">
            <a:noAutofit/>
          </a:bodyPr>
          <a:lstStyle/>
          <a:p>
            <a:pPr marL="0" marR="0" algn="l">
              <a:spcBef>
                <a:spcPts val="0"/>
              </a:spcBef>
              <a:spcAft>
                <a:spcPts val="0"/>
              </a:spcAft>
            </a:pPr>
            <a:r>
              <a:rPr lang="en-US" dirty="0">
                <a:solidFill>
                  <a:schemeClr val="tx1"/>
                </a:solidFill>
                <a:effectLst/>
                <a:latin typeface="+mn-lt"/>
                <a:ea typeface="Times" panose="02020603050405020304" pitchFamily="18" charset="0"/>
                <a:cs typeface="Times New Roman" panose="02020603050405020304" pitchFamily="18" charset="0"/>
              </a:rPr>
              <a:t>“When </a:t>
            </a:r>
            <a:r>
              <a:rPr lang="en-US" b="1" dirty="0">
                <a:solidFill>
                  <a:schemeClr val="accent4"/>
                </a:solidFill>
                <a:effectLst/>
                <a:latin typeface="+mn-lt"/>
                <a:ea typeface="Times New Roman" panose="02020603050405020304" pitchFamily="18" charset="0"/>
                <a:cs typeface="Times New Roman" panose="02020603050405020304" pitchFamily="18" charset="0"/>
              </a:rPr>
              <a:t>Rachel Kent </a:t>
            </a:r>
            <a:r>
              <a:rPr lang="en-US" dirty="0">
                <a:solidFill>
                  <a:srgbClr val="000000"/>
                </a:solidFill>
                <a:effectLst/>
                <a:latin typeface="+mn-lt"/>
                <a:ea typeface="Times New Roman" panose="02020603050405020304" pitchFamily="18" charset="0"/>
                <a:cs typeface="Times New Roman" panose="02020603050405020304" pitchFamily="18" charset="0"/>
              </a:rPr>
              <a:t>wasn’t writing her brilliant thesis about more-than-human entanglements and care on small-scale farms, you could find her at Dartmouth’s Organic Farm, sometimes at a vineyard, working in the sustainability office, in the woods, or organizing with her colleagues of the Dartmouth Student Union—she lives eats and breathes life through her concern for the environment and for her fellow students. </a:t>
            </a:r>
            <a:endParaRPr lang="en-US" dirty="0">
              <a:effectLst/>
              <a:latin typeface="+mn-lt"/>
              <a:ea typeface="Times" panose="02020603050405020304" pitchFamily="18" charset="0"/>
              <a:cs typeface="Times New Roman" panose="02020603050405020304" pitchFamily="18" charset="0"/>
            </a:endParaRPr>
          </a:p>
          <a:p>
            <a:pPr marL="0" marR="0" algn="l">
              <a:spcBef>
                <a:spcPts val="0"/>
              </a:spcBef>
              <a:spcAft>
                <a:spcPts val="0"/>
              </a:spcAft>
            </a:pPr>
            <a:r>
              <a:rPr lang="en-US" dirty="0">
                <a:solidFill>
                  <a:srgbClr val="000000"/>
                </a:solidFill>
                <a:effectLst/>
                <a:latin typeface="+mn-lt"/>
                <a:ea typeface="Times New Roman" panose="02020603050405020304" pitchFamily="18" charset="0"/>
                <a:cs typeface="Times New Roman" panose="02020603050405020304" pitchFamily="18" charset="0"/>
              </a:rPr>
              <a:t> </a:t>
            </a:r>
          </a:p>
          <a:p>
            <a:pPr marL="0" marR="0" algn="l">
              <a:spcBef>
                <a:spcPts val="0"/>
              </a:spcBef>
              <a:spcAft>
                <a:spcPts val="0"/>
              </a:spcAft>
            </a:pPr>
            <a:r>
              <a:rPr lang="en-US" dirty="0">
                <a:solidFill>
                  <a:srgbClr val="000000"/>
                </a:solidFill>
                <a:latin typeface="+mn-lt"/>
                <a:ea typeface="Times New Roman" panose="02020603050405020304" pitchFamily="18" charset="0"/>
                <a:cs typeface="Times New Roman" panose="02020603050405020304" pitchFamily="18" charset="0"/>
              </a:rPr>
              <a:t>T</a:t>
            </a:r>
            <a:r>
              <a:rPr lang="en-US" dirty="0">
                <a:solidFill>
                  <a:srgbClr val="000000"/>
                </a:solidFill>
                <a:effectLst/>
                <a:latin typeface="+mn-lt"/>
                <a:ea typeface="Times New Roman" panose="02020603050405020304" pitchFamily="18" charset="0"/>
                <a:cs typeface="Times New Roman" panose="02020603050405020304" pitchFamily="18" charset="0"/>
              </a:rPr>
              <a:t>his fall, Rachel will be attending the Master of Gastronomy: World Food Cultures and Mobility at the University of Gastronomic Sciences Pollenzo, Italy on a Fulbright Scholarship.”</a:t>
            </a:r>
            <a:endParaRPr lang="en-US" dirty="0">
              <a:effectLst/>
              <a:latin typeface="+mn-lt"/>
              <a:ea typeface="Times" panose="02020603050405020304" pitchFamily="18" charset="0"/>
              <a:cs typeface="Times New Roman" panose="02020603050405020304" pitchFamily="18" charset="0"/>
            </a:endParaRPr>
          </a:p>
          <a:p>
            <a:pPr marL="0" indent="0" algn="l">
              <a:buClr>
                <a:schemeClr val="dk1"/>
              </a:buClr>
              <a:buSzPts val="1100"/>
            </a:pPr>
            <a:endParaRPr lang="en-US" sz="1350" dirty="0">
              <a:solidFill>
                <a:schemeClr val="tx1"/>
              </a:solidFill>
              <a:effectLst/>
              <a:latin typeface="+mn-lt"/>
              <a:ea typeface="Times" panose="02020603050405020304" pitchFamily="18" charset="0"/>
              <a:cs typeface="Times New Roman" panose="02020603050405020304" pitchFamily="18" charset="0"/>
            </a:endParaRPr>
          </a:p>
        </p:txBody>
      </p:sp>
      <p:sp>
        <p:nvSpPr>
          <p:cNvPr id="605" name="Google Shape;605;p48"/>
          <p:cNvSpPr txBox="1">
            <a:spLocks noGrp="1"/>
          </p:cNvSpPr>
          <p:nvPr>
            <p:ph type="title" idx="2"/>
          </p:nvPr>
        </p:nvSpPr>
        <p:spPr>
          <a:xfrm>
            <a:off x="379407" y="192299"/>
            <a:ext cx="3435600" cy="7197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solidFill>
              </a:rPr>
              <a:t>Awardee</a:t>
            </a:r>
            <a:endParaRPr sz="2400" dirty="0"/>
          </a:p>
        </p:txBody>
      </p:sp>
      <p:sp>
        <p:nvSpPr>
          <p:cNvPr id="10" name="Rectangle: Rounded Corners 9">
            <a:extLst>
              <a:ext uri="{FF2B5EF4-FFF2-40B4-BE49-F238E27FC236}">
                <a16:creationId xmlns:a16="http://schemas.microsoft.com/office/drawing/2014/main" id="{D7DD52A9-C7F8-45C8-ADA7-EF0A5F44D91F}"/>
              </a:ext>
            </a:extLst>
          </p:cNvPr>
          <p:cNvSpPr/>
          <p:nvPr/>
        </p:nvSpPr>
        <p:spPr>
          <a:xfrm>
            <a:off x="5513870" y="262938"/>
            <a:ext cx="2904103" cy="268040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38808A-B70F-4BA2-865C-C0CA78043C06}"/>
              </a:ext>
            </a:extLst>
          </p:cNvPr>
          <p:cNvSpPr txBox="1"/>
          <p:nvPr/>
        </p:nvSpPr>
        <p:spPr>
          <a:xfrm>
            <a:off x="5796001" y="2892327"/>
            <a:ext cx="4367928" cy="523220"/>
          </a:xfrm>
          <a:prstGeom prst="rect">
            <a:avLst/>
          </a:prstGeom>
          <a:noFill/>
        </p:spPr>
        <p:txBody>
          <a:bodyPr wrap="square" rtlCol="0">
            <a:spAutoFit/>
          </a:bodyPr>
          <a:lstStyle/>
          <a:p>
            <a:r>
              <a:rPr lang="en-US" sz="2800" b="1" dirty="0"/>
              <a:t>Rachel Kent</a:t>
            </a:r>
          </a:p>
        </p:txBody>
      </p:sp>
      <p:pic>
        <p:nvPicPr>
          <p:cNvPr id="2" name="Picture 1">
            <a:extLst>
              <a:ext uri="{FF2B5EF4-FFF2-40B4-BE49-F238E27FC236}">
                <a16:creationId xmlns:a16="http://schemas.microsoft.com/office/drawing/2014/main" id="{92A25FF3-6C59-4AC9-91F2-84F9C7346092}"/>
              </a:ext>
            </a:extLst>
          </p:cNvPr>
          <p:cNvPicPr>
            <a:picLocks noChangeAspect="1"/>
          </p:cNvPicPr>
          <p:nvPr/>
        </p:nvPicPr>
        <p:blipFill>
          <a:blip r:embed="rId3"/>
          <a:stretch>
            <a:fillRect/>
          </a:stretch>
        </p:blipFill>
        <p:spPr>
          <a:xfrm>
            <a:off x="5872958" y="295170"/>
            <a:ext cx="2185926" cy="2615944"/>
          </a:xfrm>
          <a:prstGeom prst="rect">
            <a:avLst/>
          </a:prstGeom>
        </p:spPr>
      </p:pic>
    </p:spTree>
    <p:extLst>
      <p:ext uri="{BB962C8B-B14F-4D97-AF65-F5344CB8AC3E}">
        <p14:creationId xmlns:p14="http://schemas.microsoft.com/office/powerpoint/2010/main" val="15301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4"/>
          <p:cNvSpPr txBox="1">
            <a:spLocks noGrp="1"/>
          </p:cNvSpPr>
          <p:nvPr>
            <p:ph type="title"/>
          </p:nvPr>
        </p:nvSpPr>
        <p:spPr>
          <a:xfrm>
            <a:off x="154013" y="211812"/>
            <a:ext cx="3362100" cy="693900"/>
          </a:xfrm>
          <a:prstGeom prst="rect">
            <a:avLst/>
          </a:prstGeom>
        </p:spPr>
        <p:txBody>
          <a:bodyPr spcFirstLastPara="1" wrap="square" lIns="91425" tIns="91425" rIns="91425" bIns="91425" anchor="t" anchorCtr="0">
            <a:noAutofit/>
          </a:bodyPr>
          <a:lstStyle/>
          <a:p>
            <a:pPr algn="ctr"/>
            <a:r>
              <a:rPr lang="en-US" sz="1600" b="1" dirty="0">
                <a:solidFill>
                  <a:schemeClr val="accent4"/>
                </a:solidFill>
              </a:rPr>
              <a:t>The National Council for Geographic Education</a:t>
            </a:r>
            <a:br>
              <a:rPr lang="en-US" sz="3200" b="1" dirty="0">
                <a:solidFill>
                  <a:schemeClr val="accent4"/>
                </a:solidFill>
              </a:rPr>
            </a:br>
            <a:endParaRPr dirty="0"/>
          </a:p>
          <a:p>
            <a:pPr marL="0" lvl="0" indent="0" algn="ctr" rtl="0">
              <a:spcBef>
                <a:spcPts val="0"/>
              </a:spcBef>
              <a:spcAft>
                <a:spcPts val="0"/>
              </a:spcAft>
              <a:buNone/>
            </a:pPr>
            <a:endParaRPr dirty="0"/>
          </a:p>
        </p:txBody>
      </p:sp>
      <p:sp>
        <p:nvSpPr>
          <p:cNvPr id="549" name="Google Shape;549;p44"/>
          <p:cNvSpPr txBox="1">
            <a:spLocks noGrp="1"/>
          </p:cNvSpPr>
          <p:nvPr>
            <p:ph type="body" idx="1"/>
          </p:nvPr>
        </p:nvSpPr>
        <p:spPr>
          <a:xfrm>
            <a:off x="303742" y="611343"/>
            <a:ext cx="3652115" cy="1671600"/>
          </a:xfrm>
          <a:prstGeom prst="rect">
            <a:avLst/>
          </a:prstGeom>
        </p:spPr>
        <p:txBody>
          <a:bodyPr spcFirstLastPara="1" wrap="square" lIns="91425" tIns="91425" rIns="91425" bIns="91425" anchor="t" anchorCtr="0">
            <a:noAutofit/>
          </a:bodyPr>
          <a:lstStyle/>
          <a:p>
            <a:pPr marL="0" marR="0" indent="0" algn="l">
              <a:spcBef>
                <a:spcPts val="0"/>
              </a:spcBef>
              <a:spcAft>
                <a:spcPts val="0"/>
              </a:spcAft>
              <a:buNone/>
            </a:pPr>
            <a:endParaRPr lang="en-US" dirty="0">
              <a:solidFill>
                <a:schemeClr val="tx1"/>
              </a:solidFill>
              <a:effectLst/>
              <a:latin typeface="+mn-lt"/>
              <a:ea typeface="Times" panose="02020603050405020304" pitchFamily="18" charset="0"/>
              <a:cs typeface="Times New Roman" panose="02020603050405020304" pitchFamily="18" charset="0"/>
            </a:endParaRPr>
          </a:p>
          <a:p>
            <a:pPr marL="0" marR="0" indent="0" algn="l">
              <a:spcBef>
                <a:spcPts val="0"/>
              </a:spcBef>
              <a:spcAft>
                <a:spcPts val="0"/>
              </a:spcAft>
              <a:buNone/>
            </a:pPr>
            <a:r>
              <a:rPr lang="en-US" dirty="0">
                <a:solidFill>
                  <a:schemeClr val="tx1"/>
                </a:solidFill>
                <a:effectLst/>
                <a:latin typeface="+mn-lt"/>
                <a:ea typeface="Times" panose="02020603050405020304" pitchFamily="18" charset="0"/>
                <a:cs typeface="Times New Roman" panose="02020603050405020304" pitchFamily="18" charset="0"/>
              </a:rPr>
              <a:t>is a 3500 member organization whose objective is to foster and increase the effectiveness of geographic education in North America.  Each year the Council presents an Excellence in Scholarship Award to an outstanding senior geography major at each of several American colleges and universities. Our NCGE award goes to the Major with the highest departmental GPA.</a:t>
            </a:r>
          </a:p>
          <a:p>
            <a:pPr marL="0" marR="0" indent="0" algn="l">
              <a:spcBef>
                <a:spcPts val="0"/>
              </a:spcBef>
              <a:spcAft>
                <a:spcPts val="0"/>
              </a:spcAft>
              <a:buNone/>
            </a:pPr>
            <a:endParaRPr lang="en-US" sz="2800" dirty="0">
              <a:effectLst/>
              <a:latin typeface="Times" panose="02020603050405020304" pitchFamily="18" charset="0"/>
              <a:ea typeface="Times"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chemeClr val="tx1"/>
                </a:solidFill>
                <a:effectLst/>
                <a:latin typeface="+mn-lt"/>
                <a:ea typeface="Times" panose="02020603050405020304" pitchFamily="18" charset="0"/>
                <a:cs typeface="Times New Roman" panose="02020603050405020304" pitchFamily="18" charset="0"/>
              </a:rPr>
              <a:t>This year’s winner is </a:t>
            </a:r>
            <a:r>
              <a:rPr lang="en-US" sz="2000" b="1" dirty="0">
                <a:solidFill>
                  <a:schemeClr val="accent4"/>
                </a:solidFill>
                <a:effectLst/>
                <a:latin typeface="+mn-lt"/>
                <a:ea typeface="Times" panose="02020603050405020304" pitchFamily="18" charset="0"/>
                <a:cs typeface="Times New Roman" panose="02020603050405020304" pitchFamily="18" charset="0"/>
              </a:rPr>
              <a:t>Rachel Kent</a:t>
            </a:r>
            <a:r>
              <a:rPr lang="en-US" sz="2000" dirty="0">
                <a:solidFill>
                  <a:schemeClr val="accent4"/>
                </a:solidFill>
                <a:effectLst/>
                <a:latin typeface="+mn-lt"/>
                <a:ea typeface="Times" panose="02020603050405020304" pitchFamily="18" charset="0"/>
                <a:cs typeface="Times New Roman" panose="02020603050405020304" pitchFamily="18" charset="0"/>
              </a:rPr>
              <a:t> </a:t>
            </a:r>
            <a:r>
              <a:rPr lang="en-US" sz="2000" dirty="0">
                <a:solidFill>
                  <a:schemeClr val="tx1"/>
                </a:solidFill>
                <a:effectLst/>
                <a:latin typeface="+mn-lt"/>
                <a:ea typeface="Times" panose="02020603050405020304" pitchFamily="18" charset="0"/>
                <a:cs typeface="Times New Roman" panose="02020603050405020304" pitchFamily="18" charset="0"/>
              </a:rPr>
              <a:t>with an overall GPA of 3.99 and an outstanding geography GPA of 4.0. Congrats Rachel. </a:t>
            </a:r>
          </a:p>
          <a:p>
            <a:pPr marL="0" marR="0" indent="0" algn="l">
              <a:spcBef>
                <a:spcPts val="0"/>
              </a:spcBef>
              <a:spcAft>
                <a:spcPts val="0"/>
              </a:spcAft>
              <a:buNone/>
            </a:pPr>
            <a:endParaRPr lang="en-US" dirty="0">
              <a:solidFill>
                <a:schemeClr val="tx1"/>
              </a:solidFill>
              <a:effectLst/>
              <a:latin typeface="+mn-lt"/>
              <a:ea typeface="Times" panose="02020603050405020304" pitchFamily="18" charset="0"/>
              <a:cs typeface="Times New Roman" panose="02020603050405020304" pitchFamily="18" charset="0"/>
            </a:endParaRPr>
          </a:p>
          <a:p>
            <a:pPr marL="0" marR="0" indent="0" algn="l">
              <a:spcBef>
                <a:spcPts val="0"/>
              </a:spcBef>
              <a:spcAft>
                <a:spcPts val="0"/>
              </a:spcAft>
              <a:buNone/>
            </a:pPr>
            <a:endParaRPr lang="en-US" sz="1350" dirty="0">
              <a:solidFill>
                <a:schemeClr val="tx1"/>
              </a:solidFill>
              <a:effectLst/>
              <a:latin typeface="+mn-lt"/>
              <a:ea typeface="Times"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E244F7BB-B9F1-4084-8E83-F7A1DDC44AF9}"/>
              </a:ext>
            </a:extLst>
          </p:cNvPr>
          <p:cNvSpPr/>
          <p:nvPr/>
        </p:nvSpPr>
        <p:spPr>
          <a:xfrm>
            <a:off x="5513871" y="384597"/>
            <a:ext cx="2904103" cy="268040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AC8096-D78F-4439-85AA-6704EAE6CEEF}"/>
              </a:ext>
            </a:extLst>
          </p:cNvPr>
          <p:cNvSpPr txBox="1"/>
          <p:nvPr/>
        </p:nvSpPr>
        <p:spPr>
          <a:xfrm>
            <a:off x="4776072" y="3013987"/>
            <a:ext cx="4367928" cy="461665"/>
          </a:xfrm>
          <a:prstGeom prst="rect">
            <a:avLst/>
          </a:prstGeom>
          <a:noFill/>
        </p:spPr>
        <p:txBody>
          <a:bodyPr wrap="square" rtlCol="0">
            <a:spAutoFit/>
          </a:bodyPr>
          <a:lstStyle/>
          <a:p>
            <a:pPr algn="ctr"/>
            <a:r>
              <a:rPr lang="en-US" sz="2400" b="1" dirty="0"/>
              <a:t>Rachel Kent</a:t>
            </a:r>
          </a:p>
        </p:txBody>
      </p:sp>
      <p:pic>
        <p:nvPicPr>
          <p:cNvPr id="3" name="Picture 2">
            <a:extLst>
              <a:ext uri="{FF2B5EF4-FFF2-40B4-BE49-F238E27FC236}">
                <a16:creationId xmlns:a16="http://schemas.microsoft.com/office/drawing/2014/main" id="{0E02E6F8-0865-4ECF-9BF6-1B0E1D0841E2}"/>
              </a:ext>
            </a:extLst>
          </p:cNvPr>
          <p:cNvPicPr>
            <a:picLocks noChangeAspect="1"/>
          </p:cNvPicPr>
          <p:nvPr/>
        </p:nvPicPr>
        <p:blipFill>
          <a:blip r:embed="rId3"/>
          <a:stretch>
            <a:fillRect/>
          </a:stretch>
        </p:blipFill>
        <p:spPr>
          <a:xfrm>
            <a:off x="5923886" y="447706"/>
            <a:ext cx="2144427" cy="2566281"/>
          </a:xfrm>
          <a:prstGeom prst="rect">
            <a:avLst/>
          </a:prstGeom>
        </p:spPr>
      </p:pic>
    </p:spTree>
    <p:extLst>
      <p:ext uri="{BB962C8B-B14F-4D97-AF65-F5344CB8AC3E}">
        <p14:creationId xmlns:p14="http://schemas.microsoft.com/office/powerpoint/2010/main" val="384917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7"/>
          <p:cNvSpPr txBox="1">
            <a:spLocks noGrp="1"/>
          </p:cNvSpPr>
          <p:nvPr>
            <p:ph type="title"/>
          </p:nvPr>
        </p:nvSpPr>
        <p:spPr>
          <a:xfrm>
            <a:off x="714300" y="136353"/>
            <a:ext cx="7715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4"/>
                </a:solidFill>
              </a:rPr>
              <a:t>Robert Huke</a:t>
            </a:r>
            <a:endParaRPr b="1" dirty="0">
              <a:solidFill>
                <a:schemeClr val="accent4"/>
              </a:solidFill>
            </a:endParaRPr>
          </a:p>
        </p:txBody>
      </p:sp>
      <p:sp>
        <p:nvSpPr>
          <p:cNvPr id="744" name="Google Shape;744;p57"/>
          <p:cNvSpPr txBox="1">
            <a:spLocks noGrp="1"/>
          </p:cNvSpPr>
          <p:nvPr>
            <p:ph type="subTitle" idx="3"/>
          </p:nvPr>
        </p:nvSpPr>
        <p:spPr>
          <a:xfrm>
            <a:off x="3020629" y="579838"/>
            <a:ext cx="3303213" cy="719400"/>
          </a:xfrm>
          <a:prstGeom prst="rect">
            <a:avLst/>
          </a:prstGeom>
        </p:spPr>
        <p:txBody>
          <a:bodyPr spcFirstLastPara="1" wrap="square" lIns="91425" tIns="91425" rIns="91425" bIns="91425" anchor="t" anchorCtr="0">
            <a:noAutofit/>
          </a:bodyPr>
          <a:lstStyle/>
          <a:p>
            <a:pPr marL="0" marR="0" algn="l">
              <a:spcBef>
                <a:spcPts val="0"/>
              </a:spcBef>
              <a:spcAft>
                <a:spcPts val="0"/>
              </a:spcAft>
            </a:pPr>
            <a:r>
              <a:rPr lang="en-US" sz="1350" dirty="0">
                <a:solidFill>
                  <a:schemeClr val="tx1"/>
                </a:solidFill>
                <a:effectLst/>
                <a:latin typeface="+mn-lt"/>
                <a:ea typeface="Times" panose="02020603050405020304" pitchFamily="18" charset="0"/>
                <a:cs typeface="Times New Roman" panose="02020603050405020304" pitchFamily="18" charset="0"/>
              </a:rPr>
              <a:t>graduated from Dartmouth in 1948, went on to earn his PhD at Syracuse, and returned to Dartmouth to teach and research in 1953. He served in the department for 43 years. He focused on food and population in his teaching and research and spent many winter terms at IRRI—the International Rice Research Institute in Los Banos, Philippines—mapping and deepening his understanding of the cultures of rice farming. He won several teaching awards and was loved by many students. But above all else, Bob is remembered in our department for his enthusiasm for Geography. </a:t>
            </a:r>
          </a:p>
          <a:p>
            <a:pPr marL="0" marR="0" algn="l">
              <a:spcBef>
                <a:spcPts val="0"/>
              </a:spcBef>
              <a:spcAft>
                <a:spcPts val="0"/>
              </a:spcAft>
            </a:pPr>
            <a:r>
              <a:rPr lang="en-US" sz="1350" dirty="0">
                <a:solidFill>
                  <a:schemeClr val="tx1"/>
                </a:solidFill>
                <a:effectLst/>
                <a:latin typeface="+mn-lt"/>
                <a:ea typeface="Times" panose="02020603050405020304" pitchFamily="18" charset="0"/>
                <a:cs typeface="Times New Roman" panose="02020603050405020304" pitchFamily="18" charset="0"/>
              </a:rPr>
              <a:t>Accordingly, the Geography faculty use this award to recognize the student best embodies Bob </a:t>
            </a:r>
            <a:r>
              <a:rPr lang="en-US" sz="1350" dirty="0" err="1">
                <a:solidFill>
                  <a:schemeClr val="tx1"/>
                </a:solidFill>
                <a:effectLst/>
                <a:latin typeface="+mn-lt"/>
                <a:ea typeface="Times" panose="02020603050405020304" pitchFamily="18" charset="0"/>
                <a:cs typeface="Times New Roman" panose="02020603050405020304" pitchFamily="18" charset="0"/>
              </a:rPr>
              <a:t>Huke’s</a:t>
            </a:r>
            <a:r>
              <a:rPr lang="en-US" sz="1350" dirty="0">
                <a:solidFill>
                  <a:schemeClr val="tx1"/>
                </a:solidFill>
                <a:effectLst/>
                <a:latin typeface="+mn-lt"/>
                <a:ea typeface="Times" panose="02020603050405020304" pitchFamily="18" charset="0"/>
                <a:cs typeface="Times New Roman" panose="02020603050405020304" pitchFamily="18" charset="0"/>
              </a:rPr>
              <a:t> spirit and passion for Geography. </a:t>
            </a:r>
          </a:p>
          <a:p>
            <a:pPr marL="0" lvl="0" indent="0" algn="ctr" rtl="0">
              <a:spcBef>
                <a:spcPts val="0"/>
              </a:spcBef>
              <a:spcAft>
                <a:spcPts val="1600"/>
              </a:spcAft>
              <a:buClr>
                <a:schemeClr val="dk1"/>
              </a:buClr>
              <a:buSzPts val="1100"/>
              <a:buFont typeface="Arial"/>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7"/>
          <p:cNvSpPr txBox="1">
            <a:spLocks noGrp="1"/>
          </p:cNvSpPr>
          <p:nvPr>
            <p:ph type="title"/>
          </p:nvPr>
        </p:nvSpPr>
        <p:spPr>
          <a:xfrm>
            <a:off x="714300" y="79678"/>
            <a:ext cx="7715400" cy="629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4"/>
                </a:solidFill>
              </a:rPr>
              <a:t>Awardee</a:t>
            </a:r>
            <a:endParaRPr b="1" dirty="0">
              <a:solidFill>
                <a:schemeClr val="accent4"/>
              </a:solidFill>
            </a:endParaRPr>
          </a:p>
        </p:txBody>
      </p:sp>
      <p:sp>
        <p:nvSpPr>
          <p:cNvPr id="37" name="Rectangle: Rounded Corners 36">
            <a:extLst>
              <a:ext uri="{FF2B5EF4-FFF2-40B4-BE49-F238E27FC236}">
                <a16:creationId xmlns:a16="http://schemas.microsoft.com/office/drawing/2014/main" id="{25E084BD-8D70-4EBB-A1FF-F457E8D25BB0}"/>
              </a:ext>
            </a:extLst>
          </p:cNvPr>
          <p:cNvSpPr/>
          <p:nvPr/>
        </p:nvSpPr>
        <p:spPr>
          <a:xfrm>
            <a:off x="3195561" y="595751"/>
            <a:ext cx="2579138" cy="2363081"/>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9E566D-0BB9-461A-BEC1-07C81F75276E}"/>
              </a:ext>
            </a:extLst>
          </p:cNvPr>
          <p:cNvSpPr txBox="1"/>
          <p:nvPr/>
        </p:nvSpPr>
        <p:spPr>
          <a:xfrm>
            <a:off x="3195561" y="2985082"/>
            <a:ext cx="2625581" cy="738664"/>
          </a:xfrm>
          <a:prstGeom prst="rect">
            <a:avLst/>
          </a:prstGeom>
          <a:noFill/>
        </p:spPr>
        <p:txBody>
          <a:bodyPr wrap="square" rtlCol="0">
            <a:spAutoFit/>
          </a:bodyPr>
          <a:lstStyle/>
          <a:p>
            <a:pPr algn="ctr"/>
            <a:r>
              <a:rPr lang="en-US" sz="2400" b="1" dirty="0"/>
              <a:t>Emilie Baxter</a:t>
            </a:r>
          </a:p>
          <a:p>
            <a:pPr algn="ctr"/>
            <a:r>
              <a:rPr lang="en-US" sz="1800" b="1" i="1" dirty="0">
                <a:solidFill>
                  <a:schemeClr val="accent4"/>
                </a:solidFill>
              </a:rPr>
              <a:t>Robert </a:t>
            </a:r>
            <a:r>
              <a:rPr lang="en-US" sz="1800" b="1" i="1" dirty="0" err="1">
                <a:solidFill>
                  <a:schemeClr val="accent4"/>
                </a:solidFill>
              </a:rPr>
              <a:t>Huke</a:t>
            </a:r>
            <a:endParaRPr lang="en-US" sz="1800" b="1" i="1" dirty="0">
              <a:solidFill>
                <a:schemeClr val="accent4"/>
              </a:solidFill>
            </a:endParaRPr>
          </a:p>
        </p:txBody>
      </p:sp>
      <p:pic>
        <p:nvPicPr>
          <p:cNvPr id="16" name="Picture 15">
            <a:extLst>
              <a:ext uri="{FF2B5EF4-FFF2-40B4-BE49-F238E27FC236}">
                <a16:creationId xmlns:a16="http://schemas.microsoft.com/office/drawing/2014/main" id="{FF17F40E-A25B-4575-A82F-2BF47464F84D}"/>
              </a:ext>
            </a:extLst>
          </p:cNvPr>
          <p:cNvPicPr>
            <a:picLocks noChangeAspect="1"/>
          </p:cNvPicPr>
          <p:nvPr/>
        </p:nvPicPr>
        <p:blipFill>
          <a:blip r:embed="rId3"/>
          <a:stretch>
            <a:fillRect/>
          </a:stretch>
        </p:blipFill>
        <p:spPr>
          <a:xfrm>
            <a:off x="3522974" y="622001"/>
            <a:ext cx="1924312" cy="2302865"/>
          </a:xfrm>
          <a:prstGeom prst="rect">
            <a:avLst/>
          </a:prstGeom>
        </p:spPr>
      </p:pic>
      <p:sp>
        <p:nvSpPr>
          <p:cNvPr id="3" name="Subtitle 2">
            <a:extLst>
              <a:ext uri="{FF2B5EF4-FFF2-40B4-BE49-F238E27FC236}">
                <a16:creationId xmlns:a16="http://schemas.microsoft.com/office/drawing/2014/main" id="{F089B372-EDD1-4771-ACA1-C49B70A2D7B7}"/>
              </a:ext>
            </a:extLst>
          </p:cNvPr>
          <p:cNvSpPr>
            <a:spLocks noGrp="1"/>
          </p:cNvSpPr>
          <p:nvPr>
            <p:ph type="subTitle" idx="3"/>
          </p:nvPr>
        </p:nvSpPr>
        <p:spPr>
          <a:xfrm>
            <a:off x="470479" y="3617238"/>
            <a:ext cx="8491400" cy="719400"/>
          </a:xfrm>
        </p:spPr>
        <p:txBody>
          <a:bodyPr/>
          <a:lstStyle/>
          <a:p>
            <a:pPr marL="0" marR="0">
              <a:spcBef>
                <a:spcPts val="0"/>
              </a:spcBef>
              <a:spcAft>
                <a:spcPts val="0"/>
              </a:spcAft>
            </a:pPr>
            <a:r>
              <a:rPr lang="en-US" sz="1800" dirty="0">
                <a:solidFill>
                  <a:srgbClr val="000000"/>
                </a:solidFill>
                <a:effectLst/>
                <a:latin typeface="-webkit-standard"/>
                <a:ea typeface="Times New Roman" panose="02020603050405020304" pitchFamily="18" charset="0"/>
                <a:cs typeface="Times New Roman" panose="02020603050405020304" pitchFamily="18" charset="0"/>
              </a:rPr>
              <a:t>“</a:t>
            </a:r>
            <a:r>
              <a:rPr lang="en-US" sz="1800" b="1" dirty="0">
                <a:solidFill>
                  <a:schemeClr val="accent4"/>
                </a:solidFill>
                <a:effectLst/>
                <a:latin typeface="+mn-lt"/>
                <a:ea typeface="Times New Roman" panose="02020603050405020304" pitchFamily="18" charset="0"/>
                <a:cs typeface="Times New Roman" panose="02020603050405020304" pitchFamily="18" charset="0"/>
              </a:rPr>
              <a:t>Emilie Baxter</a:t>
            </a:r>
            <a:r>
              <a:rPr lang="en-US" sz="1800" dirty="0">
                <a:solidFill>
                  <a:schemeClr val="accent4"/>
                </a:solidFill>
                <a:effectLst/>
                <a:latin typeface="+mn-lt"/>
                <a:ea typeface="Times New Roman" panose="02020603050405020304" pitchFamily="18" charset="0"/>
                <a:cs typeface="Times New Roman" panose="02020603050405020304" pitchFamily="18" charset="0"/>
              </a:rPr>
              <a:t> </a:t>
            </a:r>
            <a:r>
              <a:rPr lang="en-US" sz="1800" dirty="0">
                <a:solidFill>
                  <a:srgbClr val="000000"/>
                </a:solidFill>
                <a:effectLst/>
                <a:latin typeface="+mn-lt"/>
                <a:ea typeface="Times New Roman" panose="02020603050405020304" pitchFamily="18" charset="0"/>
                <a:cs typeface="Times New Roman" panose="02020603050405020304" pitchFamily="18" charset="0"/>
              </a:rPr>
              <a:t>exemplifies the best of geography, bringing together human geography and GIS with admirable skill in her thinking and her course work.  In addition, in classes and out, we have admired the care Emilie has taken with the geographic research she has been a part of, with us, and with her classmates.  We wish her the best in what we know will be a bright future.”</a:t>
            </a:r>
            <a:endParaRPr lang="en-US" sz="1800" dirty="0">
              <a:effectLst/>
              <a:latin typeface="+mn-lt"/>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mn-lt"/>
                <a:ea typeface="Times"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29332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7"/>
          <p:cNvSpPr txBox="1">
            <a:spLocks noGrp="1"/>
          </p:cNvSpPr>
          <p:nvPr>
            <p:ph type="title"/>
          </p:nvPr>
        </p:nvSpPr>
        <p:spPr>
          <a:xfrm>
            <a:off x="714300" y="79678"/>
            <a:ext cx="7715400" cy="629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4"/>
                </a:solidFill>
              </a:rPr>
              <a:t>Awardee</a:t>
            </a:r>
            <a:endParaRPr b="1" dirty="0">
              <a:solidFill>
                <a:schemeClr val="accent4"/>
              </a:solidFill>
            </a:endParaRPr>
          </a:p>
        </p:txBody>
      </p:sp>
      <p:sp>
        <p:nvSpPr>
          <p:cNvPr id="37" name="Rectangle: Rounded Corners 36">
            <a:extLst>
              <a:ext uri="{FF2B5EF4-FFF2-40B4-BE49-F238E27FC236}">
                <a16:creationId xmlns:a16="http://schemas.microsoft.com/office/drawing/2014/main" id="{25E084BD-8D70-4EBB-A1FF-F457E8D25BB0}"/>
              </a:ext>
            </a:extLst>
          </p:cNvPr>
          <p:cNvSpPr/>
          <p:nvPr/>
        </p:nvSpPr>
        <p:spPr>
          <a:xfrm>
            <a:off x="3195561" y="595751"/>
            <a:ext cx="2579138" cy="2363081"/>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9E566D-0BB9-461A-BEC1-07C81F75276E}"/>
              </a:ext>
            </a:extLst>
          </p:cNvPr>
          <p:cNvSpPr txBox="1"/>
          <p:nvPr/>
        </p:nvSpPr>
        <p:spPr>
          <a:xfrm>
            <a:off x="3195561" y="2985082"/>
            <a:ext cx="2625581" cy="738664"/>
          </a:xfrm>
          <a:prstGeom prst="rect">
            <a:avLst/>
          </a:prstGeom>
          <a:noFill/>
        </p:spPr>
        <p:txBody>
          <a:bodyPr wrap="square" rtlCol="0">
            <a:spAutoFit/>
          </a:bodyPr>
          <a:lstStyle/>
          <a:p>
            <a:pPr algn="ctr"/>
            <a:r>
              <a:rPr lang="en-US" sz="2400" b="1" dirty="0"/>
              <a:t>Ruan Rodrigues</a:t>
            </a:r>
          </a:p>
          <a:p>
            <a:pPr algn="ctr"/>
            <a:r>
              <a:rPr lang="en-US" sz="1800" b="1" i="1" dirty="0">
                <a:solidFill>
                  <a:schemeClr val="accent4"/>
                </a:solidFill>
              </a:rPr>
              <a:t>Robert </a:t>
            </a:r>
            <a:r>
              <a:rPr lang="en-US" sz="1800" b="1" i="1" dirty="0" err="1">
                <a:solidFill>
                  <a:schemeClr val="accent4"/>
                </a:solidFill>
              </a:rPr>
              <a:t>Huke</a:t>
            </a:r>
            <a:endParaRPr lang="en-US" sz="1800" b="1" i="1" dirty="0">
              <a:solidFill>
                <a:schemeClr val="accent4"/>
              </a:solidFill>
            </a:endParaRPr>
          </a:p>
        </p:txBody>
      </p:sp>
      <p:sp>
        <p:nvSpPr>
          <p:cNvPr id="3" name="Subtitle 2">
            <a:extLst>
              <a:ext uri="{FF2B5EF4-FFF2-40B4-BE49-F238E27FC236}">
                <a16:creationId xmlns:a16="http://schemas.microsoft.com/office/drawing/2014/main" id="{F089B372-EDD1-4771-ACA1-C49B70A2D7B7}"/>
              </a:ext>
            </a:extLst>
          </p:cNvPr>
          <p:cNvSpPr>
            <a:spLocks noGrp="1"/>
          </p:cNvSpPr>
          <p:nvPr>
            <p:ph type="subTitle" idx="3"/>
          </p:nvPr>
        </p:nvSpPr>
        <p:spPr>
          <a:xfrm>
            <a:off x="356653" y="3354414"/>
            <a:ext cx="8491400" cy="719400"/>
          </a:xfrm>
        </p:spPr>
        <p:txBody>
          <a:bodyPr/>
          <a:lstStyle/>
          <a:p>
            <a:pPr marL="0" marR="0">
              <a:spcBef>
                <a:spcPts val="0"/>
              </a:spcBef>
              <a:spcAft>
                <a:spcPts val="0"/>
              </a:spcAft>
            </a:pP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800" dirty="0">
                <a:solidFill>
                  <a:srgbClr val="000000"/>
                </a:solidFill>
                <a:effectLst/>
                <a:latin typeface="+mn-lt"/>
                <a:ea typeface="Times New Roman" panose="02020603050405020304" pitchFamily="18" charset="0"/>
                <a:cs typeface="Times New Roman" panose="02020603050405020304" pitchFamily="18" charset="0"/>
              </a:rPr>
              <a:t>From first-year fall through senior spring, </a:t>
            </a:r>
            <a:r>
              <a:rPr lang="en-US" sz="1800" b="1" dirty="0">
                <a:solidFill>
                  <a:schemeClr val="accent4"/>
                </a:solidFill>
                <a:effectLst/>
                <a:latin typeface="+mn-lt"/>
                <a:ea typeface="Times New Roman" panose="02020603050405020304" pitchFamily="18" charset="0"/>
                <a:cs typeface="Times New Roman" panose="02020603050405020304" pitchFamily="18" charset="0"/>
              </a:rPr>
              <a:t>Ruan Rodrigues</a:t>
            </a:r>
            <a:r>
              <a:rPr lang="en-US" sz="1800" dirty="0">
                <a:solidFill>
                  <a:srgbClr val="000000"/>
                </a:solidFill>
                <a:effectLst/>
                <a:latin typeface="+mn-lt"/>
                <a:ea typeface="Times New Roman" panose="02020603050405020304" pitchFamily="18" charset="0"/>
                <a:cs typeface="Times New Roman" panose="02020603050405020304" pitchFamily="18" charset="0"/>
              </a:rPr>
              <a:t> was such a regular and welcome presence in our classes that it would be sad to see him go. Fortunately, we don’t have to, as we have convinced him to stay on another year as our post-baccalaureate teaching fellow.  Congratulations Ruan!”</a:t>
            </a:r>
            <a:endParaRPr lang="en-US" sz="1800" dirty="0">
              <a:effectLst/>
              <a:latin typeface="+mn-lt"/>
              <a:ea typeface="Times"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mn-lt"/>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mn-lt"/>
                <a:ea typeface="Times" panose="02020603050405020304" pitchFamily="18" charset="0"/>
                <a:cs typeface="Times New Roman" panose="02020603050405020304" pitchFamily="18" charset="0"/>
              </a:rPr>
              <a:t> </a:t>
            </a:r>
          </a:p>
          <a:p>
            <a:endParaRPr lang="en-US" dirty="0"/>
          </a:p>
        </p:txBody>
      </p:sp>
      <p:pic>
        <p:nvPicPr>
          <p:cNvPr id="7" name="Picture 6">
            <a:extLst>
              <a:ext uri="{FF2B5EF4-FFF2-40B4-BE49-F238E27FC236}">
                <a16:creationId xmlns:a16="http://schemas.microsoft.com/office/drawing/2014/main" id="{90A89F7B-8C9C-4D5C-BC53-DEF76958637C}"/>
              </a:ext>
            </a:extLst>
          </p:cNvPr>
          <p:cNvPicPr>
            <a:picLocks noChangeAspect="1"/>
          </p:cNvPicPr>
          <p:nvPr/>
        </p:nvPicPr>
        <p:blipFill>
          <a:blip r:embed="rId3"/>
          <a:stretch>
            <a:fillRect/>
          </a:stretch>
        </p:blipFill>
        <p:spPr>
          <a:xfrm>
            <a:off x="3561365" y="644013"/>
            <a:ext cx="1893971" cy="2266555"/>
          </a:xfrm>
          <a:prstGeom prst="rect">
            <a:avLst/>
          </a:prstGeom>
        </p:spPr>
      </p:pic>
    </p:spTree>
    <p:extLst>
      <p:ext uri="{BB962C8B-B14F-4D97-AF65-F5344CB8AC3E}">
        <p14:creationId xmlns:p14="http://schemas.microsoft.com/office/powerpoint/2010/main" val="387454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7"/>
          <p:cNvSpPr txBox="1">
            <a:spLocks noGrp="1"/>
          </p:cNvSpPr>
          <p:nvPr>
            <p:ph type="title"/>
          </p:nvPr>
        </p:nvSpPr>
        <p:spPr>
          <a:xfrm>
            <a:off x="714375" y="346891"/>
            <a:ext cx="7715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accent4"/>
                </a:solidFill>
              </a:rPr>
              <a:t>The Geography Stretch ’76</a:t>
            </a:r>
            <a:endParaRPr sz="2000" b="1" dirty="0">
              <a:solidFill>
                <a:schemeClr val="accent4"/>
              </a:solidFill>
            </a:endParaRPr>
          </a:p>
        </p:txBody>
      </p:sp>
      <p:sp>
        <p:nvSpPr>
          <p:cNvPr id="744" name="Google Shape;744;p57"/>
          <p:cNvSpPr txBox="1">
            <a:spLocks noGrp="1"/>
          </p:cNvSpPr>
          <p:nvPr>
            <p:ph type="subTitle" idx="3"/>
          </p:nvPr>
        </p:nvSpPr>
        <p:spPr>
          <a:xfrm>
            <a:off x="3020629" y="761960"/>
            <a:ext cx="3303213" cy="719400"/>
          </a:xfrm>
          <a:prstGeom prst="rect">
            <a:avLst/>
          </a:prstGeom>
        </p:spPr>
        <p:txBody>
          <a:bodyPr spcFirstLastPara="1" wrap="square" lIns="91425" tIns="91425" rIns="91425" bIns="91425" anchor="t" anchorCtr="0">
            <a:noAutofit/>
          </a:bodyPr>
          <a:lstStyle/>
          <a:p>
            <a:pPr marL="0" marR="0" algn="l">
              <a:spcBef>
                <a:spcPts val="0"/>
              </a:spcBef>
              <a:spcAft>
                <a:spcPts val="0"/>
              </a:spcAft>
            </a:pPr>
            <a:r>
              <a:rPr lang="en-US" sz="1600" dirty="0">
                <a:solidFill>
                  <a:schemeClr val="tx1"/>
                </a:solidFill>
                <a:effectLst/>
                <a:latin typeface="+mn-lt"/>
                <a:ea typeface="Times" panose="02020603050405020304" pitchFamily="18" charset="0"/>
                <a:cs typeface="Times New Roman" panose="02020603050405020304" pitchFamily="18" charset="0"/>
              </a:rPr>
              <a:t>Fund is a true endowment established to help support the study of Geography at Dartmouth College. The investment is intended to ensure that they College continues at the forefront of American higher education and that its students are prepared for the challenges and opportunities they will meet as they assume positions of Leadership. This award is given to the student who best exemplifies the Stretch and its focus on original field work.</a:t>
            </a:r>
          </a:p>
          <a:p>
            <a:pPr marL="0" lvl="0" indent="0" algn="ctr" rtl="0">
              <a:spcBef>
                <a:spcPts val="0"/>
              </a:spcBef>
              <a:spcAft>
                <a:spcPts val="1600"/>
              </a:spcAft>
              <a:buClr>
                <a:schemeClr val="dk1"/>
              </a:buClr>
              <a:buSzPts val="1100"/>
              <a:buFont typeface="Arial"/>
              <a:buNone/>
            </a:pPr>
            <a:endParaRPr dirty="0"/>
          </a:p>
        </p:txBody>
      </p:sp>
    </p:spTree>
    <p:extLst>
      <p:ext uri="{BB962C8B-B14F-4D97-AF65-F5344CB8AC3E}">
        <p14:creationId xmlns:p14="http://schemas.microsoft.com/office/powerpoint/2010/main" val="3021555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7"/>
          <p:cNvSpPr txBox="1">
            <a:spLocks noGrp="1"/>
          </p:cNvSpPr>
          <p:nvPr>
            <p:ph type="title"/>
          </p:nvPr>
        </p:nvSpPr>
        <p:spPr>
          <a:xfrm>
            <a:off x="714300" y="79678"/>
            <a:ext cx="7715400" cy="629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4"/>
                </a:solidFill>
              </a:rPr>
              <a:t>Awardee</a:t>
            </a:r>
            <a:endParaRPr b="1" dirty="0">
              <a:solidFill>
                <a:schemeClr val="accent4"/>
              </a:solidFill>
            </a:endParaRPr>
          </a:p>
        </p:txBody>
      </p:sp>
      <p:sp>
        <p:nvSpPr>
          <p:cNvPr id="37" name="Rectangle: Rounded Corners 36">
            <a:extLst>
              <a:ext uri="{FF2B5EF4-FFF2-40B4-BE49-F238E27FC236}">
                <a16:creationId xmlns:a16="http://schemas.microsoft.com/office/drawing/2014/main" id="{25E084BD-8D70-4EBB-A1FF-F457E8D25BB0}"/>
              </a:ext>
            </a:extLst>
          </p:cNvPr>
          <p:cNvSpPr/>
          <p:nvPr/>
        </p:nvSpPr>
        <p:spPr>
          <a:xfrm>
            <a:off x="3195561" y="595751"/>
            <a:ext cx="2579138" cy="2363081"/>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9E566D-0BB9-461A-BEC1-07C81F75276E}"/>
              </a:ext>
            </a:extLst>
          </p:cNvPr>
          <p:cNvSpPr txBox="1"/>
          <p:nvPr/>
        </p:nvSpPr>
        <p:spPr>
          <a:xfrm>
            <a:off x="3195561" y="2985082"/>
            <a:ext cx="2625581" cy="738664"/>
          </a:xfrm>
          <a:prstGeom prst="rect">
            <a:avLst/>
          </a:prstGeom>
          <a:noFill/>
        </p:spPr>
        <p:txBody>
          <a:bodyPr wrap="square" rtlCol="0">
            <a:spAutoFit/>
          </a:bodyPr>
          <a:lstStyle/>
          <a:p>
            <a:pPr algn="ctr"/>
            <a:r>
              <a:rPr lang="en-US" sz="2400" b="1" dirty="0"/>
              <a:t>Oliver Chartok</a:t>
            </a:r>
          </a:p>
          <a:p>
            <a:pPr algn="ctr"/>
            <a:r>
              <a:rPr lang="en-US" sz="1800" b="1" i="1" dirty="0">
                <a:solidFill>
                  <a:schemeClr val="accent4"/>
                </a:solidFill>
              </a:rPr>
              <a:t>Geography Stretch ‘76 </a:t>
            </a:r>
          </a:p>
        </p:txBody>
      </p:sp>
      <p:sp>
        <p:nvSpPr>
          <p:cNvPr id="3" name="Subtitle 2">
            <a:extLst>
              <a:ext uri="{FF2B5EF4-FFF2-40B4-BE49-F238E27FC236}">
                <a16:creationId xmlns:a16="http://schemas.microsoft.com/office/drawing/2014/main" id="{F089B372-EDD1-4771-ACA1-C49B70A2D7B7}"/>
              </a:ext>
            </a:extLst>
          </p:cNvPr>
          <p:cNvSpPr>
            <a:spLocks noGrp="1"/>
          </p:cNvSpPr>
          <p:nvPr>
            <p:ph type="subTitle" idx="3"/>
          </p:nvPr>
        </p:nvSpPr>
        <p:spPr>
          <a:xfrm>
            <a:off x="356653" y="3354414"/>
            <a:ext cx="8491400" cy="719400"/>
          </a:xfrm>
        </p:spPr>
        <p:txBody>
          <a:bodyPr/>
          <a:lstStyle/>
          <a:p>
            <a:pPr marL="0" marR="0">
              <a:spcBef>
                <a:spcPts val="0"/>
              </a:spcBef>
              <a:spcAft>
                <a:spcPts val="0"/>
              </a:spcAft>
            </a:pP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“for his enthusiasm and creativity, as well as his commitment and respect for all fields of geography as a means to understand people and their place in a changing world.”  </a:t>
            </a:r>
            <a:endParaRPr lang="en-US" sz="1800" dirty="0">
              <a:effectLst/>
              <a:latin typeface="+mn-lt"/>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mn-lt"/>
                <a:ea typeface="Times" panose="02020603050405020304" pitchFamily="18" charset="0"/>
                <a:cs typeface="Times New Roman" panose="02020603050405020304" pitchFamily="18" charset="0"/>
              </a:rPr>
              <a:t> </a:t>
            </a: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mn-lt"/>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mn-lt"/>
                <a:ea typeface="Times" panose="02020603050405020304" pitchFamily="18" charset="0"/>
                <a:cs typeface="Times New Roman" panose="02020603050405020304" pitchFamily="18" charset="0"/>
              </a:rPr>
              <a:t> </a:t>
            </a:r>
          </a:p>
          <a:p>
            <a:endParaRPr lang="en-US" dirty="0"/>
          </a:p>
        </p:txBody>
      </p:sp>
      <p:pic>
        <p:nvPicPr>
          <p:cNvPr id="8" name="Picture 7">
            <a:extLst>
              <a:ext uri="{FF2B5EF4-FFF2-40B4-BE49-F238E27FC236}">
                <a16:creationId xmlns:a16="http://schemas.microsoft.com/office/drawing/2014/main" id="{865480F2-3EE4-42AC-9EB3-0CFB0760CE0B}"/>
              </a:ext>
            </a:extLst>
          </p:cNvPr>
          <p:cNvPicPr>
            <a:picLocks noChangeAspect="1"/>
          </p:cNvPicPr>
          <p:nvPr/>
        </p:nvPicPr>
        <p:blipFill>
          <a:blip r:embed="rId3"/>
          <a:stretch>
            <a:fillRect/>
          </a:stretch>
        </p:blipFill>
        <p:spPr>
          <a:xfrm>
            <a:off x="3533752" y="638757"/>
            <a:ext cx="1902756" cy="2277068"/>
          </a:xfrm>
          <a:prstGeom prst="rect">
            <a:avLst/>
          </a:prstGeom>
        </p:spPr>
      </p:pic>
    </p:spTree>
    <p:extLst>
      <p:ext uri="{BB962C8B-B14F-4D97-AF65-F5344CB8AC3E}">
        <p14:creationId xmlns:p14="http://schemas.microsoft.com/office/powerpoint/2010/main" val="2764982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7"/>
          <p:cNvSpPr txBox="1">
            <a:spLocks noGrp="1"/>
          </p:cNvSpPr>
          <p:nvPr>
            <p:ph type="title"/>
          </p:nvPr>
        </p:nvSpPr>
        <p:spPr>
          <a:xfrm>
            <a:off x="714300" y="79678"/>
            <a:ext cx="7715400" cy="629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4"/>
                </a:solidFill>
              </a:rPr>
              <a:t>Awardee</a:t>
            </a:r>
            <a:endParaRPr b="1" dirty="0">
              <a:solidFill>
                <a:schemeClr val="accent4"/>
              </a:solidFill>
            </a:endParaRPr>
          </a:p>
        </p:txBody>
      </p:sp>
      <p:sp>
        <p:nvSpPr>
          <p:cNvPr id="37" name="Rectangle: Rounded Corners 36">
            <a:extLst>
              <a:ext uri="{FF2B5EF4-FFF2-40B4-BE49-F238E27FC236}">
                <a16:creationId xmlns:a16="http://schemas.microsoft.com/office/drawing/2014/main" id="{25E084BD-8D70-4EBB-A1FF-F457E8D25BB0}"/>
              </a:ext>
            </a:extLst>
          </p:cNvPr>
          <p:cNvSpPr/>
          <p:nvPr/>
        </p:nvSpPr>
        <p:spPr>
          <a:xfrm>
            <a:off x="3195561" y="595751"/>
            <a:ext cx="2579138" cy="2363081"/>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9E566D-0BB9-461A-BEC1-07C81F75276E}"/>
              </a:ext>
            </a:extLst>
          </p:cNvPr>
          <p:cNvSpPr txBox="1"/>
          <p:nvPr/>
        </p:nvSpPr>
        <p:spPr>
          <a:xfrm>
            <a:off x="2291692" y="2971656"/>
            <a:ext cx="4314848" cy="738664"/>
          </a:xfrm>
          <a:prstGeom prst="rect">
            <a:avLst/>
          </a:prstGeom>
          <a:noFill/>
        </p:spPr>
        <p:txBody>
          <a:bodyPr wrap="square" rtlCol="0">
            <a:spAutoFit/>
          </a:bodyPr>
          <a:lstStyle/>
          <a:p>
            <a:pPr algn="ctr"/>
            <a:r>
              <a:rPr lang="en-US" sz="2400" b="1" dirty="0"/>
              <a:t>Noel Siegert</a:t>
            </a:r>
          </a:p>
          <a:p>
            <a:pPr algn="ctr"/>
            <a:r>
              <a:rPr lang="en-US" sz="1800" b="1" i="1" dirty="0">
                <a:solidFill>
                  <a:schemeClr val="accent4"/>
                </a:solidFill>
              </a:rPr>
              <a:t>Geography Stretch ‘76</a:t>
            </a:r>
          </a:p>
        </p:txBody>
      </p:sp>
      <p:sp>
        <p:nvSpPr>
          <p:cNvPr id="3" name="Subtitle 2">
            <a:extLst>
              <a:ext uri="{FF2B5EF4-FFF2-40B4-BE49-F238E27FC236}">
                <a16:creationId xmlns:a16="http://schemas.microsoft.com/office/drawing/2014/main" id="{F089B372-EDD1-4771-ACA1-C49B70A2D7B7}"/>
              </a:ext>
            </a:extLst>
          </p:cNvPr>
          <p:cNvSpPr>
            <a:spLocks noGrp="1"/>
          </p:cNvSpPr>
          <p:nvPr>
            <p:ph type="subTitle" idx="3"/>
          </p:nvPr>
        </p:nvSpPr>
        <p:spPr>
          <a:xfrm>
            <a:off x="356653" y="3354414"/>
            <a:ext cx="8491400" cy="719400"/>
          </a:xfrm>
        </p:spPr>
        <p:txBody>
          <a:bodyPr/>
          <a:lstStyle/>
          <a:p>
            <a:pPr marL="0" marR="0">
              <a:spcBef>
                <a:spcPts val="0"/>
              </a:spcBef>
              <a:spcAft>
                <a:spcPts val="0"/>
              </a:spcAft>
            </a:pP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a:r>
              <a:rPr lang="en-US" sz="1800" dirty="0">
                <a:solidFill>
                  <a:srgbClr val="000000"/>
                </a:solidFill>
                <a:effectLst/>
                <a:latin typeface="+mn-lt"/>
                <a:ea typeface="Times New Roman" panose="02020603050405020304" pitchFamily="18" charset="0"/>
                <a:cs typeface="Times New Roman" panose="02020603050405020304" pitchFamily="18" charset="0"/>
              </a:rPr>
              <a:t>“for his thoughtful engagement with each inquiry he undertakes, his classroom leadership, and his critical, independent thinking.”</a:t>
            </a:r>
            <a:endParaRPr lang="en-US" sz="1800" dirty="0">
              <a:effectLst/>
              <a:latin typeface="+mn-lt"/>
              <a:ea typeface="Times"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Times"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mn-lt"/>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mn-lt"/>
                <a:ea typeface="Times" panose="02020603050405020304" pitchFamily="18" charset="0"/>
                <a:cs typeface="Times New Roman" panose="02020603050405020304" pitchFamily="18" charset="0"/>
              </a:rPr>
              <a:t> </a:t>
            </a:r>
          </a:p>
          <a:p>
            <a:endParaRPr lang="en-US" dirty="0"/>
          </a:p>
        </p:txBody>
      </p:sp>
      <p:pic>
        <p:nvPicPr>
          <p:cNvPr id="8" name="Picture 7">
            <a:extLst>
              <a:ext uri="{FF2B5EF4-FFF2-40B4-BE49-F238E27FC236}">
                <a16:creationId xmlns:a16="http://schemas.microsoft.com/office/drawing/2014/main" id="{A3C22967-07B4-4BD7-BAAB-62CB8AA60FB3}"/>
              </a:ext>
            </a:extLst>
          </p:cNvPr>
          <p:cNvPicPr>
            <a:picLocks noChangeAspect="1"/>
          </p:cNvPicPr>
          <p:nvPr/>
        </p:nvPicPr>
        <p:blipFill>
          <a:blip r:embed="rId3"/>
          <a:stretch>
            <a:fillRect/>
          </a:stretch>
        </p:blipFill>
        <p:spPr>
          <a:xfrm>
            <a:off x="3550260" y="595751"/>
            <a:ext cx="1916181" cy="2293134"/>
          </a:xfrm>
          <a:prstGeom prst="rect">
            <a:avLst/>
          </a:prstGeom>
        </p:spPr>
      </p:pic>
    </p:spTree>
    <p:extLst>
      <p:ext uri="{BB962C8B-B14F-4D97-AF65-F5344CB8AC3E}">
        <p14:creationId xmlns:p14="http://schemas.microsoft.com/office/powerpoint/2010/main" val="51596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1"/>
          <p:cNvSpPr txBox="1">
            <a:spLocks noGrp="1"/>
          </p:cNvSpPr>
          <p:nvPr>
            <p:ph type="title"/>
          </p:nvPr>
        </p:nvSpPr>
        <p:spPr>
          <a:xfrm>
            <a:off x="711498" y="1019205"/>
            <a:ext cx="7715100" cy="136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4400" b="1" dirty="0"/>
              <a:t>All prize winners receive $100 and a Dartmouth backpack</a:t>
            </a:r>
            <a:r>
              <a:rPr lang="en-US" sz="4400" dirty="0"/>
              <a:t>.</a:t>
            </a:r>
            <a:endParaRPr sz="4400" dirty="0"/>
          </a:p>
          <a:p>
            <a:pPr marL="0" lvl="0" indent="0" algn="l" rtl="0">
              <a:spcBef>
                <a:spcPts val="0"/>
              </a:spcBef>
              <a:spcAft>
                <a:spcPts val="0"/>
              </a:spcAft>
              <a:buNone/>
            </a:pPr>
            <a:endParaRPr dirty="0"/>
          </a:p>
        </p:txBody>
      </p:sp>
      <p:grpSp>
        <p:nvGrpSpPr>
          <p:cNvPr id="523" name="Google Shape;523;p41"/>
          <p:cNvGrpSpPr/>
          <p:nvPr/>
        </p:nvGrpSpPr>
        <p:grpSpPr>
          <a:xfrm rot="-5400000">
            <a:off x="2703071" y="-362763"/>
            <a:ext cx="3737869" cy="9332282"/>
            <a:chOff x="6137900" y="1385225"/>
            <a:chExt cx="1232725" cy="3077625"/>
          </a:xfrm>
        </p:grpSpPr>
        <p:sp>
          <p:nvSpPr>
            <p:cNvPr id="524" name="Google Shape;524;p41"/>
            <p:cNvSpPr/>
            <p:nvPr/>
          </p:nvSpPr>
          <p:spPr>
            <a:xfrm>
              <a:off x="6137900" y="1387175"/>
              <a:ext cx="1054125" cy="3075675"/>
            </a:xfrm>
            <a:custGeom>
              <a:avLst/>
              <a:gdLst/>
              <a:ahLst/>
              <a:cxnLst/>
              <a:rect l="l" t="t" r="r" b="b"/>
              <a:pathLst>
                <a:path w="42165" h="123027" fill="none" extrusionOk="0">
                  <a:moveTo>
                    <a:pt x="42164" y="1"/>
                  </a:moveTo>
                  <a:cubicBezTo>
                    <a:pt x="41518" y="823"/>
                    <a:pt x="40872" y="1645"/>
                    <a:pt x="40226" y="2467"/>
                  </a:cubicBezTo>
                  <a:cubicBezTo>
                    <a:pt x="38327" y="4953"/>
                    <a:pt x="36057" y="7067"/>
                    <a:pt x="33786" y="9201"/>
                  </a:cubicBezTo>
                  <a:cubicBezTo>
                    <a:pt x="30909" y="11863"/>
                    <a:pt x="27933" y="14447"/>
                    <a:pt x="25408" y="17481"/>
                  </a:cubicBezTo>
                  <a:cubicBezTo>
                    <a:pt x="23235" y="20045"/>
                    <a:pt x="21376" y="22864"/>
                    <a:pt x="19888" y="25898"/>
                  </a:cubicBezTo>
                  <a:cubicBezTo>
                    <a:pt x="18479" y="28854"/>
                    <a:pt x="17618" y="31966"/>
                    <a:pt x="17892" y="35294"/>
                  </a:cubicBezTo>
                  <a:cubicBezTo>
                    <a:pt x="18068" y="36977"/>
                    <a:pt x="18616" y="38621"/>
                    <a:pt x="19516" y="40050"/>
                  </a:cubicBezTo>
                  <a:cubicBezTo>
                    <a:pt x="20397" y="41499"/>
                    <a:pt x="21454" y="42830"/>
                    <a:pt x="22648" y="44004"/>
                  </a:cubicBezTo>
                  <a:cubicBezTo>
                    <a:pt x="24567" y="45884"/>
                    <a:pt x="26446" y="47821"/>
                    <a:pt x="28286" y="49779"/>
                  </a:cubicBezTo>
                  <a:cubicBezTo>
                    <a:pt x="29891" y="51521"/>
                    <a:pt x="31320" y="53459"/>
                    <a:pt x="32122" y="55710"/>
                  </a:cubicBezTo>
                  <a:cubicBezTo>
                    <a:pt x="33395" y="59273"/>
                    <a:pt x="33023" y="62972"/>
                    <a:pt x="30204" y="65713"/>
                  </a:cubicBezTo>
                  <a:cubicBezTo>
                    <a:pt x="28795" y="67102"/>
                    <a:pt x="26994" y="67787"/>
                    <a:pt x="25056" y="68101"/>
                  </a:cubicBezTo>
                  <a:cubicBezTo>
                    <a:pt x="21865" y="68629"/>
                    <a:pt x="18831" y="68042"/>
                    <a:pt x="15895" y="66848"/>
                  </a:cubicBezTo>
                  <a:cubicBezTo>
                    <a:pt x="13194" y="65771"/>
                    <a:pt x="10571" y="64479"/>
                    <a:pt x="7869" y="63344"/>
                  </a:cubicBezTo>
                  <a:cubicBezTo>
                    <a:pt x="6891" y="62933"/>
                    <a:pt x="5853" y="62620"/>
                    <a:pt x="4796" y="62424"/>
                  </a:cubicBezTo>
                  <a:cubicBezTo>
                    <a:pt x="2937" y="62111"/>
                    <a:pt x="1234" y="63657"/>
                    <a:pt x="705" y="65106"/>
                  </a:cubicBezTo>
                  <a:cubicBezTo>
                    <a:pt x="392" y="65987"/>
                    <a:pt x="118" y="66848"/>
                    <a:pt x="157" y="67787"/>
                  </a:cubicBezTo>
                  <a:cubicBezTo>
                    <a:pt x="177" y="68707"/>
                    <a:pt x="0" y="69647"/>
                    <a:pt x="40" y="70567"/>
                  </a:cubicBezTo>
                  <a:cubicBezTo>
                    <a:pt x="98" y="72642"/>
                    <a:pt x="431" y="74717"/>
                    <a:pt x="1018" y="76733"/>
                  </a:cubicBezTo>
                  <a:cubicBezTo>
                    <a:pt x="2173" y="80668"/>
                    <a:pt x="4033" y="84269"/>
                    <a:pt x="6029" y="87832"/>
                  </a:cubicBezTo>
                  <a:cubicBezTo>
                    <a:pt x="7771" y="90944"/>
                    <a:pt x="9416" y="94115"/>
                    <a:pt x="10473" y="97541"/>
                  </a:cubicBezTo>
                  <a:cubicBezTo>
                    <a:pt x="11138" y="99674"/>
                    <a:pt x="11647" y="101886"/>
                    <a:pt x="11726" y="104157"/>
                  </a:cubicBezTo>
                  <a:cubicBezTo>
                    <a:pt x="11784" y="106114"/>
                    <a:pt x="11902" y="108052"/>
                    <a:pt x="11863" y="110010"/>
                  </a:cubicBezTo>
                  <a:cubicBezTo>
                    <a:pt x="11823" y="111439"/>
                    <a:pt x="11569" y="112887"/>
                    <a:pt x="11412" y="114316"/>
                  </a:cubicBezTo>
                  <a:cubicBezTo>
                    <a:pt x="11314" y="115373"/>
                    <a:pt x="11236" y="116430"/>
                    <a:pt x="11099" y="117487"/>
                  </a:cubicBezTo>
                  <a:cubicBezTo>
                    <a:pt x="10962" y="118681"/>
                    <a:pt x="10786" y="119895"/>
                    <a:pt x="10649" y="121109"/>
                  </a:cubicBezTo>
                  <a:cubicBezTo>
                    <a:pt x="10571" y="121735"/>
                    <a:pt x="10551" y="122381"/>
                    <a:pt x="10492" y="123027"/>
                  </a:cubicBezTo>
                </a:path>
              </a:pathLst>
            </a:custGeom>
            <a:noFill/>
            <a:ln w="161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1"/>
            <p:cNvSpPr/>
            <p:nvPr/>
          </p:nvSpPr>
          <p:spPr>
            <a:xfrm>
              <a:off x="6479975" y="1385225"/>
              <a:ext cx="890650" cy="3075675"/>
            </a:xfrm>
            <a:custGeom>
              <a:avLst/>
              <a:gdLst/>
              <a:ahLst/>
              <a:cxnLst/>
              <a:rect l="l" t="t" r="r" b="b"/>
              <a:pathLst>
                <a:path w="35626" h="123027" fill="none" extrusionOk="0">
                  <a:moveTo>
                    <a:pt x="35626" y="0"/>
                  </a:moveTo>
                  <a:cubicBezTo>
                    <a:pt x="34451" y="1547"/>
                    <a:pt x="33355" y="3191"/>
                    <a:pt x="32063" y="4620"/>
                  </a:cubicBezTo>
                  <a:cubicBezTo>
                    <a:pt x="29519" y="7439"/>
                    <a:pt x="26582" y="9886"/>
                    <a:pt x="23685" y="12332"/>
                  </a:cubicBezTo>
                  <a:cubicBezTo>
                    <a:pt x="20240" y="15269"/>
                    <a:pt x="16893" y="18322"/>
                    <a:pt x="14427" y="22178"/>
                  </a:cubicBezTo>
                  <a:cubicBezTo>
                    <a:pt x="12998" y="24410"/>
                    <a:pt x="11941" y="26798"/>
                    <a:pt x="11471" y="29362"/>
                  </a:cubicBezTo>
                  <a:cubicBezTo>
                    <a:pt x="10962" y="32142"/>
                    <a:pt x="11353" y="35000"/>
                    <a:pt x="12586" y="37525"/>
                  </a:cubicBezTo>
                  <a:cubicBezTo>
                    <a:pt x="13820" y="40089"/>
                    <a:pt x="15523" y="42321"/>
                    <a:pt x="17363" y="44474"/>
                  </a:cubicBezTo>
                  <a:cubicBezTo>
                    <a:pt x="19673" y="47175"/>
                    <a:pt x="22041" y="49837"/>
                    <a:pt x="23548" y="53165"/>
                  </a:cubicBezTo>
                  <a:cubicBezTo>
                    <a:pt x="24468" y="55220"/>
                    <a:pt x="25056" y="57393"/>
                    <a:pt x="25330" y="59625"/>
                  </a:cubicBezTo>
                  <a:cubicBezTo>
                    <a:pt x="25623" y="61797"/>
                    <a:pt x="25290" y="63892"/>
                    <a:pt x="24742" y="65947"/>
                  </a:cubicBezTo>
                  <a:cubicBezTo>
                    <a:pt x="23744" y="69608"/>
                    <a:pt x="21610" y="72368"/>
                    <a:pt x="18146" y="74149"/>
                  </a:cubicBezTo>
                  <a:cubicBezTo>
                    <a:pt x="15405" y="75539"/>
                    <a:pt x="12469" y="76185"/>
                    <a:pt x="9513" y="76811"/>
                  </a:cubicBezTo>
                  <a:cubicBezTo>
                    <a:pt x="7575" y="77222"/>
                    <a:pt x="5638" y="77633"/>
                    <a:pt x="3739" y="78142"/>
                  </a:cubicBezTo>
                  <a:cubicBezTo>
                    <a:pt x="2232" y="78534"/>
                    <a:pt x="1194" y="79610"/>
                    <a:pt x="509" y="80980"/>
                  </a:cubicBezTo>
                  <a:cubicBezTo>
                    <a:pt x="313" y="81411"/>
                    <a:pt x="215" y="81881"/>
                    <a:pt x="196" y="82351"/>
                  </a:cubicBezTo>
                  <a:cubicBezTo>
                    <a:pt x="0" y="85228"/>
                    <a:pt x="842" y="87929"/>
                    <a:pt x="1488" y="90670"/>
                  </a:cubicBezTo>
                  <a:cubicBezTo>
                    <a:pt x="2075" y="93117"/>
                    <a:pt x="2682" y="95544"/>
                    <a:pt x="3093" y="98010"/>
                  </a:cubicBezTo>
                  <a:cubicBezTo>
                    <a:pt x="3582" y="101123"/>
                    <a:pt x="3739" y="104313"/>
                    <a:pt x="3563" y="107465"/>
                  </a:cubicBezTo>
                  <a:cubicBezTo>
                    <a:pt x="3465" y="109559"/>
                    <a:pt x="3171" y="111634"/>
                    <a:pt x="2975" y="113709"/>
                  </a:cubicBezTo>
                  <a:cubicBezTo>
                    <a:pt x="2858" y="114942"/>
                    <a:pt x="2780" y="116175"/>
                    <a:pt x="2643" y="117409"/>
                  </a:cubicBezTo>
                  <a:cubicBezTo>
                    <a:pt x="2525" y="118720"/>
                    <a:pt x="2329" y="120032"/>
                    <a:pt x="2192" y="121343"/>
                  </a:cubicBezTo>
                  <a:cubicBezTo>
                    <a:pt x="2134" y="121891"/>
                    <a:pt x="2134" y="122459"/>
                    <a:pt x="2114" y="123027"/>
                  </a:cubicBezTo>
                </a:path>
              </a:pathLst>
            </a:custGeom>
            <a:noFill/>
            <a:ln w="16150" cap="rnd" cmpd="sng">
              <a:solidFill>
                <a:srgbClr val="3C42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1"/>
            <p:cNvSpPr/>
            <p:nvPr/>
          </p:nvSpPr>
          <p:spPr>
            <a:xfrm>
              <a:off x="6317975" y="2548925"/>
              <a:ext cx="444375" cy="413550"/>
            </a:xfrm>
            <a:custGeom>
              <a:avLst/>
              <a:gdLst/>
              <a:ahLst/>
              <a:cxnLst/>
              <a:rect l="l" t="t" r="r" b="b"/>
              <a:pathLst>
                <a:path w="17775" h="16542" fill="none" extrusionOk="0">
                  <a:moveTo>
                    <a:pt x="3309" y="1723"/>
                  </a:moveTo>
                  <a:cubicBezTo>
                    <a:pt x="1626" y="2330"/>
                    <a:pt x="138" y="3798"/>
                    <a:pt x="60" y="5579"/>
                  </a:cubicBezTo>
                  <a:cubicBezTo>
                    <a:pt x="1" y="6969"/>
                    <a:pt x="784" y="8281"/>
                    <a:pt x="1665" y="9357"/>
                  </a:cubicBezTo>
                  <a:cubicBezTo>
                    <a:pt x="3759" y="11961"/>
                    <a:pt x="6441" y="14016"/>
                    <a:pt x="9495" y="15367"/>
                  </a:cubicBezTo>
                  <a:cubicBezTo>
                    <a:pt x="11060" y="16052"/>
                    <a:pt x="12842" y="16541"/>
                    <a:pt x="14447" y="15993"/>
                  </a:cubicBezTo>
                  <a:cubicBezTo>
                    <a:pt x="16189" y="15386"/>
                    <a:pt x="17364" y="13605"/>
                    <a:pt x="17579" y="11785"/>
                  </a:cubicBezTo>
                  <a:cubicBezTo>
                    <a:pt x="17775" y="9964"/>
                    <a:pt x="17148" y="8124"/>
                    <a:pt x="16150" y="6578"/>
                  </a:cubicBezTo>
                  <a:cubicBezTo>
                    <a:pt x="13527" y="2526"/>
                    <a:pt x="7987" y="1"/>
                    <a:pt x="3309" y="1723"/>
                  </a:cubicBezTo>
                  <a:close/>
                </a:path>
              </a:pathLst>
            </a:custGeom>
            <a:noFill/>
            <a:ln w="4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1"/>
            <p:cNvSpPr/>
            <p:nvPr/>
          </p:nvSpPr>
          <p:spPr>
            <a:xfrm>
              <a:off x="6297425" y="2234750"/>
              <a:ext cx="200675" cy="237875"/>
            </a:xfrm>
            <a:custGeom>
              <a:avLst/>
              <a:gdLst/>
              <a:ahLst/>
              <a:cxnLst/>
              <a:rect l="l" t="t" r="r" b="b"/>
              <a:pathLst>
                <a:path w="8027" h="9515" fill="none" extrusionOk="0">
                  <a:moveTo>
                    <a:pt x="7615" y="5188"/>
                  </a:moveTo>
                  <a:cubicBezTo>
                    <a:pt x="7185" y="4112"/>
                    <a:pt x="6382" y="3231"/>
                    <a:pt x="5599" y="2369"/>
                  </a:cubicBezTo>
                  <a:lnTo>
                    <a:pt x="5403" y="2311"/>
                  </a:lnTo>
                  <a:cubicBezTo>
                    <a:pt x="4366" y="1195"/>
                    <a:pt x="2956" y="1"/>
                    <a:pt x="1547" y="510"/>
                  </a:cubicBezTo>
                  <a:cubicBezTo>
                    <a:pt x="608" y="862"/>
                    <a:pt x="79" y="1880"/>
                    <a:pt x="40" y="2878"/>
                  </a:cubicBezTo>
                  <a:cubicBezTo>
                    <a:pt x="1" y="3877"/>
                    <a:pt x="392" y="4836"/>
                    <a:pt x="842" y="5717"/>
                  </a:cubicBezTo>
                  <a:cubicBezTo>
                    <a:pt x="1449" y="6950"/>
                    <a:pt x="2252" y="8163"/>
                    <a:pt x="3446" y="8829"/>
                  </a:cubicBezTo>
                  <a:cubicBezTo>
                    <a:pt x="4640" y="9514"/>
                    <a:pt x="6323" y="9495"/>
                    <a:pt x="7243" y="8457"/>
                  </a:cubicBezTo>
                  <a:cubicBezTo>
                    <a:pt x="8007" y="7596"/>
                    <a:pt x="8026" y="6265"/>
                    <a:pt x="7615" y="5188"/>
                  </a:cubicBezTo>
                  <a:close/>
                </a:path>
              </a:pathLst>
            </a:custGeom>
            <a:noFill/>
            <a:ln w="6350" cap="flat" cmpd="sng">
              <a:solidFill>
                <a:srgbClr val="0D497D"/>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7"/>
          <p:cNvSpPr txBox="1">
            <a:spLocks noGrp="1"/>
          </p:cNvSpPr>
          <p:nvPr>
            <p:ph type="title"/>
          </p:nvPr>
        </p:nvSpPr>
        <p:spPr>
          <a:xfrm>
            <a:off x="714375" y="346891"/>
            <a:ext cx="7715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4"/>
                </a:solidFill>
              </a:rPr>
              <a:t>Guido R. Rahr ‘51</a:t>
            </a:r>
            <a:endParaRPr b="1" dirty="0">
              <a:solidFill>
                <a:schemeClr val="accent4"/>
              </a:solidFill>
            </a:endParaRPr>
          </a:p>
        </p:txBody>
      </p:sp>
      <p:sp>
        <p:nvSpPr>
          <p:cNvPr id="744" name="Google Shape;744;p57"/>
          <p:cNvSpPr txBox="1">
            <a:spLocks noGrp="1"/>
          </p:cNvSpPr>
          <p:nvPr>
            <p:ph type="subTitle" idx="3"/>
          </p:nvPr>
        </p:nvSpPr>
        <p:spPr>
          <a:xfrm>
            <a:off x="3020629" y="761960"/>
            <a:ext cx="3303213" cy="719400"/>
          </a:xfrm>
          <a:prstGeom prst="rect">
            <a:avLst/>
          </a:prstGeom>
        </p:spPr>
        <p:txBody>
          <a:bodyPr spcFirstLastPara="1" wrap="square" lIns="91425" tIns="91425" rIns="91425" bIns="91425" anchor="t" anchorCtr="0">
            <a:noAutofit/>
          </a:bodyPr>
          <a:lstStyle/>
          <a:p>
            <a:pPr marL="0" marR="0" algn="l">
              <a:spcBef>
                <a:spcPts val="0"/>
              </a:spcBef>
              <a:spcAft>
                <a:spcPts val="0"/>
              </a:spcAft>
            </a:pPr>
            <a:r>
              <a:rPr lang="en-US" dirty="0">
                <a:solidFill>
                  <a:schemeClr val="tx1"/>
                </a:solidFill>
                <a:effectLst/>
                <a:latin typeface="+mn-lt"/>
                <a:ea typeface="Times" panose="02020603050405020304" pitchFamily="18" charset="0"/>
                <a:cs typeface="Times New Roman" panose="02020603050405020304" pitchFamily="18" charset="0"/>
              </a:rPr>
              <a:t>came from a family of conservationist-philanthropists. the 1980’s, the </a:t>
            </a:r>
            <a:r>
              <a:rPr lang="en-US" dirty="0" err="1">
                <a:solidFill>
                  <a:schemeClr val="tx1"/>
                </a:solidFill>
                <a:effectLst/>
                <a:latin typeface="+mn-lt"/>
                <a:ea typeface="Times" panose="02020603050405020304" pitchFamily="18" charset="0"/>
                <a:cs typeface="Times New Roman" panose="02020603050405020304" pitchFamily="18" charset="0"/>
              </a:rPr>
              <a:t>Rahr</a:t>
            </a:r>
            <a:r>
              <a:rPr lang="en-US" dirty="0">
                <a:solidFill>
                  <a:schemeClr val="tx1"/>
                </a:solidFill>
                <a:effectLst/>
                <a:latin typeface="+mn-lt"/>
                <a:ea typeface="Times" panose="02020603050405020304" pitchFamily="18" charset="0"/>
                <a:cs typeface="Times New Roman" panose="02020603050405020304" pitchFamily="18" charset="0"/>
              </a:rPr>
              <a:t> Foundation—in honor of Guido’s love of geography—donated a tract of land in Oregon to the College with the intent of supporting the Geography Department. The land was eventually sold and the endowment has grown to the point where it now supports a range of activities in the department, including most obviously the </a:t>
            </a:r>
            <a:r>
              <a:rPr lang="en-US" dirty="0" err="1">
                <a:solidFill>
                  <a:schemeClr val="tx1"/>
                </a:solidFill>
                <a:effectLst/>
                <a:latin typeface="+mn-lt"/>
                <a:ea typeface="Times" panose="02020603050405020304" pitchFamily="18" charset="0"/>
                <a:cs typeface="Times New Roman" panose="02020603050405020304" pitchFamily="18" charset="0"/>
              </a:rPr>
              <a:t>Rahr</a:t>
            </a:r>
            <a:r>
              <a:rPr lang="en-US" dirty="0">
                <a:solidFill>
                  <a:schemeClr val="tx1"/>
                </a:solidFill>
                <a:effectLst/>
                <a:latin typeface="+mn-lt"/>
                <a:ea typeface="Times" panose="02020603050405020304" pitchFamily="18" charset="0"/>
                <a:cs typeface="Times New Roman" panose="02020603050405020304" pitchFamily="18" charset="0"/>
              </a:rPr>
              <a:t> GIS lab. This Award goes to the Major who best represents Guido’s passion for cartography and spatial science. </a:t>
            </a:r>
          </a:p>
          <a:p>
            <a:pPr marL="0" marR="0">
              <a:spcBef>
                <a:spcPts val="0"/>
              </a:spcBef>
              <a:spcAft>
                <a:spcPts val="0"/>
              </a:spcAft>
            </a:pPr>
            <a:r>
              <a:rPr lang="en-US" sz="1800" dirty="0">
                <a:effectLst/>
                <a:latin typeface="Times" panose="02020603050405020304" pitchFamily="18" charset="0"/>
                <a:ea typeface="Times" panose="02020603050405020304" pitchFamily="18" charset="0"/>
                <a:cs typeface="Times New Roman" panose="02020603050405020304" pitchFamily="18" charset="0"/>
              </a:rPr>
              <a:t> </a:t>
            </a:r>
          </a:p>
          <a:p>
            <a:pPr marL="0" lvl="0" indent="0" algn="ctr" rtl="0">
              <a:spcBef>
                <a:spcPts val="0"/>
              </a:spcBef>
              <a:spcAft>
                <a:spcPts val="1600"/>
              </a:spcAft>
              <a:buClr>
                <a:schemeClr val="dk1"/>
              </a:buClr>
              <a:buSzPts val="1100"/>
              <a:buFont typeface="Arial"/>
              <a:buNone/>
            </a:pPr>
            <a:endParaRPr dirty="0"/>
          </a:p>
        </p:txBody>
      </p:sp>
    </p:spTree>
    <p:extLst>
      <p:ext uri="{BB962C8B-B14F-4D97-AF65-F5344CB8AC3E}">
        <p14:creationId xmlns:p14="http://schemas.microsoft.com/office/powerpoint/2010/main" val="1247580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7"/>
          <p:cNvSpPr txBox="1">
            <a:spLocks noGrp="1"/>
          </p:cNvSpPr>
          <p:nvPr>
            <p:ph type="title"/>
          </p:nvPr>
        </p:nvSpPr>
        <p:spPr>
          <a:xfrm>
            <a:off x="714300" y="79678"/>
            <a:ext cx="7715400" cy="629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4"/>
                </a:solidFill>
              </a:rPr>
              <a:t>Awardee</a:t>
            </a:r>
            <a:endParaRPr b="1" dirty="0">
              <a:solidFill>
                <a:schemeClr val="accent4"/>
              </a:solidFill>
            </a:endParaRPr>
          </a:p>
        </p:txBody>
      </p:sp>
      <p:sp>
        <p:nvSpPr>
          <p:cNvPr id="37" name="Rectangle: Rounded Corners 36">
            <a:extLst>
              <a:ext uri="{FF2B5EF4-FFF2-40B4-BE49-F238E27FC236}">
                <a16:creationId xmlns:a16="http://schemas.microsoft.com/office/drawing/2014/main" id="{25E084BD-8D70-4EBB-A1FF-F457E8D25BB0}"/>
              </a:ext>
            </a:extLst>
          </p:cNvPr>
          <p:cNvSpPr/>
          <p:nvPr/>
        </p:nvSpPr>
        <p:spPr>
          <a:xfrm>
            <a:off x="3195561" y="595751"/>
            <a:ext cx="2579138" cy="2363081"/>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9E566D-0BB9-461A-BEC1-07C81F75276E}"/>
              </a:ext>
            </a:extLst>
          </p:cNvPr>
          <p:cNvSpPr txBox="1"/>
          <p:nvPr/>
        </p:nvSpPr>
        <p:spPr>
          <a:xfrm>
            <a:off x="2287898" y="2986832"/>
            <a:ext cx="4314848" cy="738664"/>
          </a:xfrm>
          <a:prstGeom prst="rect">
            <a:avLst/>
          </a:prstGeom>
          <a:noFill/>
        </p:spPr>
        <p:txBody>
          <a:bodyPr wrap="square" rtlCol="0">
            <a:spAutoFit/>
          </a:bodyPr>
          <a:lstStyle/>
          <a:p>
            <a:pPr algn="ctr"/>
            <a:r>
              <a:rPr lang="en-US" sz="2400" b="1" dirty="0"/>
              <a:t>Jared O. Cape</a:t>
            </a:r>
          </a:p>
          <a:p>
            <a:pPr algn="ctr"/>
            <a:r>
              <a:rPr lang="en-US" sz="1800" b="1" i="1" dirty="0">
                <a:solidFill>
                  <a:schemeClr val="accent4"/>
                </a:solidFill>
              </a:rPr>
              <a:t>Guido R. </a:t>
            </a:r>
            <a:r>
              <a:rPr lang="en-US" sz="1800" b="1" i="1" dirty="0" err="1">
                <a:solidFill>
                  <a:schemeClr val="accent4"/>
                </a:solidFill>
              </a:rPr>
              <a:t>Rahr</a:t>
            </a:r>
            <a:r>
              <a:rPr lang="en-US" sz="1800" b="1" i="1" dirty="0">
                <a:solidFill>
                  <a:schemeClr val="accent4"/>
                </a:solidFill>
              </a:rPr>
              <a:t> ‘51</a:t>
            </a:r>
          </a:p>
        </p:txBody>
      </p:sp>
      <p:sp>
        <p:nvSpPr>
          <p:cNvPr id="3" name="Subtitle 2">
            <a:extLst>
              <a:ext uri="{FF2B5EF4-FFF2-40B4-BE49-F238E27FC236}">
                <a16:creationId xmlns:a16="http://schemas.microsoft.com/office/drawing/2014/main" id="{F089B372-EDD1-4771-ACA1-C49B70A2D7B7}"/>
              </a:ext>
            </a:extLst>
          </p:cNvPr>
          <p:cNvSpPr>
            <a:spLocks noGrp="1"/>
          </p:cNvSpPr>
          <p:nvPr>
            <p:ph type="subTitle" idx="3"/>
          </p:nvPr>
        </p:nvSpPr>
        <p:spPr>
          <a:xfrm>
            <a:off x="352859" y="3616213"/>
            <a:ext cx="8491400" cy="719400"/>
          </a:xfrm>
        </p:spPr>
        <p:txBody>
          <a:bodyPr/>
          <a:lstStyle/>
          <a:p>
            <a:pPr marL="0"/>
            <a:r>
              <a:rPr lang="en-US" sz="1800" dirty="0">
                <a:solidFill>
                  <a:srgbClr val="000000"/>
                </a:solidFill>
                <a:latin typeface="+mn-lt"/>
                <a:ea typeface="Times New Roman" panose="02020603050405020304" pitchFamily="18" charset="0"/>
                <a:cs typeface="Times New Roman" panose="02020603050405020304" pitchFamily="18" charset="0"/>
              </a:rPr>
              <a:t>“This award goes to </a:t>
            </a:r>
            <a:r>
              <a:rPr lang="en-US" sz="1800" b="1" dirty="0">
                <a:solidFill>
                  <a:schemeClr val="accent4"/>
                </a:solidFill>
                <a:latin typeface="+mn-lt"/>
                <a:ea typeface="Times New Roman" panose="02020603050405020304" pitchFamily="18" charset="0"/>
                <a:cs typeface="Times New Roman" panose="02020603050405020304" pitchFamily="18" charset="0"/>
              </a:rPr>
              <a:t>Jared Cape</a:t>
            </a:r>
            <a:r>
              <a:rPr lang="en-US" sz="1800" dirty="0">
                <a:solidFill>
                  <a:srgbClr val="000000"/>
                </a:solidFill>
                <a:latin typeface="+mn-lt"/>
                <a:ea typeface="Times New Roman" panose="02020603050405020304" pitchFamily="18" charset="0"/>
                <a:cs typeface="Times New Roman" panose="02020603050405020304" pitchFamily="18" charset="0"/>
              </a:rPr>
              <a:t>, for his senior thesis on New Hampshire electoral geographies and for his keen interest in public policy, which he has pursued at the state, national, and international level. Guido </a:t>
            </a:r>
            <a:r>
              <a:rPr lang="en-US" sz="1800" dirty="0" err="1">
                <a:solidFill>
                  <a:srgbClr val="000000"/>
                </a:solidFill>
                <a:latin typeface="+mn-lt"/>
                <a:ea typeface="Times New Roman" panose="02020603050405020304" pitchFamily="18" charset="0"/>
                <a:cs typeface="Times New Roman" panose="02020603050405020304" pitchFamily="18" charset="0"/>
              </a:rPr>
              <a:t>Rahr</a:t>
            </a:r>
            <a:r>
              <a:rPr lang="en-US" sz="1800" dirty="0">
                <a:solidFill>
                  <a:srgbClr val="000000"/>
                </a:solidFill>
                <a:latin typeface="+mn-lt"/>
                <a:ea typeface="Times New Roman" panose="02020603050405020304" pitchFamily="18" charset="0"/>
                <a:cs typeface="Times New Roman" panose="02020603050405020304" pitchFamily="18" charset="0"/>
              </a:rPr>
              <a:t> would have appreciated Jared's geographically informed agenda to make the world a better place through public policy, and we wish him the best in his future endeavors.”</a:t>
            </a:r>
            <a:endParaRPr lang="en-US" sz="1800" dirty="0">
              <a:latin typeface="+mn-lt"/>
              <a:ea typeface="Times" panose="02020603050405020304" pitchFamily="18" charset="0"/>
              <a:cs typeface="Times New Roman" panose="02020603050405020304" pitchFamily="18" charset="0"/>
            </a:endParaRPr>
          </a:p>
          <a:p>
            <a:pPr marL="0"/>
            <a:endParaRPr lang="en-US" sz="1800" dirty="0">
              <a:latin typeface="+mn-lt"/>
              <a:ea typeface="Times"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mn-lt"/>
                <a:ea typeface="Times" panose="02020603050405020304" pitchFamily="18" charset="0"/>
                <a:cs typeface="Times New Roman" panose="02020603050405020304" pitchFamily="18" charset="0"/>
              </a:rPr>
              <a:t> </a:t>
            </a:r>
          </a:p>
          <a:p>
            <a:endParaRPr lang="en-US" dirty="0"/>
          </a:p>
        </p:txBody>
      </p:sp>
      <p:pic>
        <p:nvPicPr>
          <p:cNvPr id="7" name="Picture 6">
            <a:extLst>
              <a:ext uri="{FF2B5EF4-FFF2-40B4-BE49-F238E27FC236}">
                <a16:creationId xmlns:a16="http://schemas.microsoft.com/office/drawing/2014/main" id="{A98EC021-22D2-4E4D-A112-9786796BB8A3}"/>
              </a:ext>
            </a:extLst>
          </p:cNvPr>
          <p:cNvPicPr>
            <a:picLocks noChangeAspect="1"/>
          </p:cNvPicPr>
          <p:nvPr/>
        </p:nvPicPr>
        <p:blipFill>
          <a:blip r:embed="rId3"/>
          <a:stretch>
            <a:fillRect/>
          </a:stretch>
        </p:blipFill>
        <p:spPr>
          <a:xfrm>
            <a:off x="3632721" y="653236"/>
            <a:ext cx="1878558" cy="2248110"/>
          </a:xfrm>
          <a:prstGeom prst="rect">
            <a:avLst/>
          </a:prstGeom>
        </p:spPr>
      </p:pic>
    </p:spTree>
    <p:extLst>
      <p:ext uri="{BB962C8B-B14F-4D97-AF65-F5344CB8AC3E}">
        <p14:creationId xmlns:p14="http://schemas.microsoft.com/office/powerpoint/2010/main" val="566967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57"/>
          <p:cNvSpPr txBox="1">
            <a:spLocks noGrp="1"/>
          </p:cNvSpPr>
          <p:nvPr>
            <p:ph type="title"/>
          </p:nvPr>
        </p:nvSpPr>
        <p:spPr>
          <a:xfrm>
            <a:off x="714300" y="79678"/>
            <a:ext cx="7715400" cy="629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4"/>
                </a:solidFill>
              </a:rPr>
              <a:t>Awardee</a:t>
            </a:r>
            <a:endParaRPr b="1" dirty="0">
              <a:solidFill>
                <a:schemeClr val="accent4"/>
              </a:solidFill>
            </a:endParaRPr>
          </a:p>
        </p:txBody>
      </p:sp>
      <p:sp>
        <p:nvSpPr>
          <p:cNvPr id="37" name="Rectangle: Rounded Corners 36">
            <a:extLst>
              <a:ext uri="{FF2B5EF4-FFF2-40B4-BE49-F238E27FC236}">
                <a16:creationId xmlns:a16="http://schemas.microsoft.com/office/drawing/2014/main" id="{25E084BD-8D70-4EBB-A1FF-F457E8D25BB0}"/>
              </a:ext>
            </a:extLst>
          </p:cNvPr>
          <p:cNvSpPr/>
          <p:nvPr/>
        </p:nvSpPr>
        <p:spPr>
          <a:xfrm>
            <a:off x="3195561" y="595751"/>
            <a:ext cx="2579138" cy="2363081"/>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9E566D-0BB9-461A-BEC1-07C81F75276E}"/>
              </a:ext>
            </a:extLst>
          </p:cNvPr>
          <p:cNvSpPr txBox="1"/>
          <p:nvPr/>
        </p:nvSpPr>
        <p:spPr>
          <a:xfrm>
            <a:off x="2291692" y="2971656"/>
            <a:ext cx="4314848" cy="738664"/>
          </a:xfrm>
          <a:prstGeom prst="rect">
            <a:avLst/>
          </a:prstGeom>
          <a:noFill/>
        </p:spPr>
        <p:txBody>
          <a:bodyPr wrap="square" rtlCol="0">
            <a:spAutoFit/>
          </a:bodyPr>
          <a:lstStyle/>
          <a:p>
            <a:pPr algn="ctr"/>
            <a:r>
              <a:rPr lang="en-US" sz="2400" b="1" dirty="0"/>
              <a:t>Emily Luy-Tan</a:t>
            </a:r>
          </a:p>
          <a:p>
            <a:pPr algn="ctr"/>
            <a:r>
              <a:rPr lang="en-US" sz="1800" b="1" i="1" dirty="0">
                <a:solidFill>
                  <a:schemeClr val="accent4"/>
                </a:solidFill>
              </a:rPr>
              <a:t>Guido R. </a:t>
            </a:r>
            <a:r>
              <a:rPr lang="en-US" sz="1800" b="1" i="1" dirty="0" err="1">
                <a:solidFill>
                  <a:schemeClr val="accent4"/>
                </a:solidFill>
              </a:rPr>
              <a:t>Rahr</a:t>
            </a:r>
            <a:r>
              <a:rPr lang="en-US" sz="1800" b="1" i="1" dirty="0">
                <a:solidFill>
                  <a:schemeClr val="accent4"/>
                </a:solidFill>
              </a:rPr>
              <a:t> ‘51</a:t>
            </a:r>
          </a:p>
        </p:txBody>
      </p:sp>
      <p:sp>
        <p:nvSpPr>
          <p:cNvPr id="3" name="Subtitle 2">
            <a:extLst>
              <a:ext uri="{FF2B5EF4-FFF2-40B4-BE49-F238E27FC236}">
                <a16:creationId xmlns:a16="http://schemas.microsoft.com/office/drawing/2014/main" id="{F089B372-EDD1-4771-ACA1-C49B70A2D7B7}"/>
              </a:ext>
            </a:extLst>
          </p:cNvPr>
          <p:cNvSpPr>
            <a:spLocks noGrp="1"/>
          </p:cNvSpPr>
          <p:nvPr>
            <p:ph type="subTitle" idx="3"/>
          </p:nvPr>
        </p:nvSpPr>
        <p:spPr>
          <a:xfrm>
            <a:off x="326299" y="3210235"/>
            <a:ext cx="8491400" cy="719400"/>
          </a:xfrm>
        </p:spPr>
        <p:txBody>
          <a:bodyPr/>
          <a:lstStyle/>
          <a:p>
            <a:pPr marL="0" marR="0">
              <a:spcBef>
                <a:spcPts val="0"/>
              </a:spcBef>
              <a:spcAft>
                <a:spcPts val="0"/>
              </a:spcAft>
            </a:pPr>
            <a:endParaRPr lang="en-US" sz="1200" dirty="0">
              <a:effectLst/>
              <a:latin typeface="Times" panose="02020603050405020304" pitchFamily="18" charset="0"/>
              <a:ea typeface="Times" panose="02020603050405020304" pitchFamily="18" charset="0"/>
              <a:cs typeface="Times New Roman" panose="02020603050405020304" pitchFamily="18" charset="0"/>
            </a:endParaRPr>
          </a:p>
          <a:p>
            <a:pPr marL="0"/>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p>
            <a:pPr marL="0"/>
            <a:r>
              <a:rPr lang="en-US" sz="1300" dirty="0">
                <a:solidFill>
                  <a:srgbClr val="000000"/>
                </a:solidFill>
                <a:effectLst/>
                <a:latin typeface="+mn-lt"/>
                <a:ea typeface="Times New Roman" panose="02020603050405020304" pitchFamily="18" charset="0"/>
                <a:cs typeface="Times New Roman" panose="02020603050405020304" pitchFamily="18" charset="0"/>
              </a:rPr>
              <a:t>“We have a tradition that this </a:t>
            </a:r>
            <a:r>
              <a:rPr lang="en-US" sz="1300" dirty="0" err="1">
                <a:solidFill>
                  <a:srgbClr val="000000"/>
                </a:solidFill>
                <a:effectLst/>
                <a:latin typeface="+mn-lt"/>
                <a:ea typeface="Times New Roman" panose="02020603050405020304" pitchFamily="18" charset="0"/>
                <a:cs typeface="Times New Roman" panose="02020603050405020304" pitchFamily="18" charset="0"/>
              </a:rPr>
              <a:t>Rahr</a:t>
            </a:r>
            <a:r>
              <a:rPr lang="en-US" sz="1300" dirty="0">
                <a:solidFill>
                  <a:srgbClr val="000000"/>
                </a:solidFill>
                <a:effectLst/>
                <a:latin typeface="+mn-lt"/>
                <a:ea typeface="Times New Roman" panose="02020603050405020304" pitchFamily="18" charset="0"/>
                <a:cs typeface="Times New Roman" panose="02020603050405020304" pitchFamily="18" charset="0"/>
              </a:rPr>
              <a:t> award is given to the student who has spent most hours in the </a:t>
            </a:r>
            <a:r>
              <a:rPr lang="en-US" sz="1300" dirty="0" err="1">
                <a:solidFill>
                  <a:srgbClr val="000000"/>
                </a:solidFill>
                <a:effectLst/>
                <a:latin typeface="+mn-lt"/>
                <a:ea typeface="Times New Roman" panose="02020603050405020304" pitchFamily="18" charset="0"/>
                <a:cs typeface="Times New Roman" panose="02020603050405020304" pitchFamily="18" charset="0"/>
              </a:rPr>
              <a:t>Rahr</a:t>
            </a:r>
            <a:r>
              <a:rPr lang="en-US" sz="1300" dirty="0">
                <a:solidFill>
                  <a:srgbClr val="000000"/>
                </a:solidFill>
                <a:effectLst/>
                <a:latin typeface="+mn-lt"/>
                <a:ea typeface="Times New Roman" panose="02020603050405020304" pitchFamily="18" charset="0"/>
                <a:cs typeface="Times New Roman" panose="02020603050405020304" pitchFamily="18" charset="0"/>
              </a:rPr>
              <a:t> computer lab, which indicates that she really loves GIS. As a GIS professor, I would say that </a:t>
            </a:r>
            <a:r>
              <a:rPr lang="en-US" sz="1300" b="1" dirty="0">
                <a:solidFill>
                  <a:schemeClr val="accent4"/>
                </a:solidFill>
                <a:effectLst/>
                <a:latin typeface="+mn-lt"/>
                <a:ea typeface="Times New Roman" panose="02020603050405020304" pitchFamily="18" charset="0"/>
                <a:cs typeface="Times New Roman" panose="02020603050405020304" pitchFamily="18" charset="0"/>
              </a:rPr>
              <a:t>Emily Luy-Tan</a:t>
            </a:r>
            <a:r>
              <a:rPr lang="en-US" sz="1300" dirty="0">
                <a:solidFill>
                  <a:schemeClr val="accent4"/>
                </a:solidFill>
                <a:effectLst/>
                <a:latin typeface="+mn-lt"/>
                <a:ea typeface="Times New Roman" panose="02020603050405020304" pitchFamily="18" charset="0"/>
                <a:cs typeface="Times New Roman" panose="02020603050405020304" pitchFamily="18" charset="0"/>
              </a:rPr>
              <a:t> </a:t>
            </a:r>
            <a:r>
              <a:rPr lang="en-US" sz="1300" dirty="0">
                <a:solidFill>
                  <a:srgbClr val="000000"/>
                </a:solidFill>
                <a:effectLst/>
                <a:latin typeface="+mn-lt"/>
                <a:ea typeface="Times New Roman" panose="02020603050405020304" pitchFamily="18" charset="0"/>
                <a:cs typeface="Times New Roman" panose="02020603050405020304" pitchFamily="18" charset="0"/>
              </a:rPr>
              <a:t>definitely deserves this award, even though she didn’t have chance to spend hours in </a:t>
            </a:r>
            <a:r>
              <a:rPr lang="en-US" sz="1300" dirty="0" err="1">
                <a:solidFill>
                  <a:srgbClr val="000000"/>
                </a:solidFill>
                <a:effectLst/>
                <a:latin typeface="+mn-lt"/>
                <a:ea typeface="Times New Roman" panose="02020603050405020304" pitchFamily="18" charset="0"/>
                <a:cs typeface="Times New Roman" panose="02020603050405020304" pitchFamily="18" charset="0"/>
              </a:rPr>
              <a:t>Rahr</a:t>
            </a:r>
            <a:r>
              <a:rPr lang="en-US" sz="1300" dirty="0">
                <a:solidFill>
                  <a:srgbClr val="000000"/>
                </a:solidFill>
                <a:effectLst/>
                <a:latin typeface="+mn-lt"/>
                <a:ea typeface="Times New Roman" panose="02020603050405020304" pitchFamily="18" charset="0"/>
                <a:cs typeface="Times New Roman" panose="02020603050405020304" pitchFamily="18" charset="0"/>
              </a:rPr>
              <a:t> lab in this past year due to the pandemic. Emily does have a passion about GIS. For that I only want to quote myself: In the final of my class, Emily was the only one who got a score above 95 and actually she got 99. I told her, “I could have given you 100, but my professor told me when I was a student: No one should get 100 in the exam of a GIS class! So, I managed to deduct one point from your exam.” That is how good she is. Congratulations, Emily.”</a:t>
            </a:r>
            <a:endParaRPr lang="en-US" sz="1300" dirty="0">
              <a:effectLst/>
              <a:latin typeface="+mn-lt"/>
              <a:ea typeface="Times" panose="02020603050405020304" pitchFamily="18" charset="0"/>
              <a:cs typeface="Times New Roman" panose="02020603050405020304" pitchFamily="18" charset="0"/>
            </a:endParaRPr>
          </a:p>
          <a:p>
            <a:pPr marL="0"/>
            <a:endParaRPr lang="en-US" sz="1800" dirty="0">
              <a:effectLst/>
              <a:latin typeface="+mn-lt"/>
              <a:ea typeface="Times" panose="02020603050405020304" pitchFamily="18"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 </a:t>
            </a:r>
            <a:endParaRPr lang="en-US" sz="1800" dirty="0">
              <a:effectLst/>
              <a:latin typeface="+mn-lt"/>
              <a:ea typeface="Times"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mn-lt"/>
              <a:ea typeface="Times"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mn-lt"/>
                <a:ea typeface="Times" panose="02020603050405020304" pitchFamily="18" charset="0"/>
                <a:cs typeface="Times New Roman" panose="02020603050405020304" pitchFamily="18" charset="0"/>
              </a:rPr>
              <a:t> </a:t>
            </a:r>
          </a:p>
          <a:p>
            <a:endParaRPr lang="en-US" dirty="0"/>
          </a:p>
        </p:txBody>
      </p:sp>
      <p:pic>
        <p:nvPicPr>
          <p:cNvPr id="7" name="Picture 6">
            <a:extLst>
              <a:ext uri="{FF2B5EF4-FFF2-40B4-BE49-F238E27FC236}">
                <a16:creationId xmlns:a16="http://schemas.microsoft.com/office/drawing/2014/main" id="{E333A616-27AB-477C-B04A-537947FD186C}"/>
              </a:ext>
            </a:extLst>
          </p:cNvPr>
          <p:cNvPicPr>
            <a:picLocks noChangeAspect="1"/>
          </p:cNvPicPr>
          <p:nvPr/>
        </p:nvPicPr>
        <p:blipFill>
          <a:blip r:embed="rId3"/>
          <a:stretch>
            <a:fillRect/>
          </a:stretch>
        </p:blipFill>
        <p:spPr>
          <a:xfrm>
            <a:off x="3623155" y="641789"/>
            <a:ext cx="1897689" cy="2271004"/>
          </a:xfrm>
          <a:prstGeom prst="rect">
            <a:avLst/>
          </a:prstGeom>
        </p:spPr>
      </p:pic>
    </p:spTree>
    <p:extLst>
      <p:ext uri="{BB962C8B-B14F-4D97-AF65-F5344CB8AC3E}">
        <p14:creationId xmlns:p14="http://schemas.microsoft.com/office/powerpoint/2010/main" val="3650878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4"/>
          <p:cNvSpPr txBox="1">
            <a:spLocks noGrp="1"/>
          </p:cNvSpPr>
          <p:nvPr>
            <p:ph type="title"/>
          </p:nvPr>
        </p:nvSpPr>
        <p:spPr>
          <a:xfrm>
            <a:off x="2940981" y="321698"/>
            <a:ext cx="3362100" cy="693900"/>
          </a:xfrm>
          <a:prstGeom prst="rect">
            <a:avLst/>
          </a:prstGeom>
        </p:spPr>
        <p:txBody>
          <a:bodyPr spcFirstLastPara="1" wrap="square" lIns="91425" tIns="91425" rIns="91425" bIns="91425" anchor="t" anchorCtr="0">
            <a:noAutofit/>
          </a:bodyPr>
          <a:lstStyle/>
          <a:p>
            <a:pPr algn="ctr"/>
            <a:r>
              <a:rPr lang="en-US" sz="1400" b="1" dirty="0">
                <a:solidFill>
                  <a:schemeClr val="accent4"/>
                </a:solidFill>
              </a:rPr>
              <a:t>Leah Horowitz ‘02 Award for Social Justice</a:t>
            </a:r>
            <a:br>
              <a:rPr lang="en-US" sz="3600" b="1" dirty="0">
                <a:solidFill>
                  <a:schemeClr val="accent4"/>
                </a:solidFill>
              </a:rPr>
            </a:br>
            <a:endParaRPr sz="3200" dirty="0"/>
          </a:p>
          <a:p>
            <a:pPr marL="0" lvl="0" indent="0" algn="ctr" rtl="0">
              <a:spcBef>
                <a:spcPts val="0"/>
              </a:spcBef>
              <a:spcAft>
                <a:spcPts val="0"/>
              </a:spcAft>
              <a:buNone/>
            </a:pPr>
            <a:endParaRPr dirty="0"/>
          </a:p>
        </p:txBody>
      </p:sp>
      <p:sp>
        <p:nvSpPr>
          <p:cNvPr id="549" name="Google Shape;549;p44"/>
          <p:cNvSpPr txBox="1">
            <a:spLocks noGrp="1"/>
          </p:cNvSpPr>
          <p:nvPr>
            <p:ph type="body" idx="1"/>
          </p:nvPr>
        </p:nvSpPr>
        <p:spPr>
          <a:xfrm>
            <a:off x="2901737" y="710327"/>
            <a:ext cx="3652115" cy="1671600"/>
          </a:xfrm>
          <a:prstGeom prst="rect">
            <a:avLst/>
          </a:prstGeom>
        </p:spPr>
        <p:txBody>
          <a:bodyPr spcFirstLastPara="1" wrap="square" lIns="91425" tIns="91425" rIns="91425" bIns="91425" anchor="t" anchorCtr="0">
            <a:noAutofit/>
          </a:bodyPr>
          <a:lstStyle/>
          <a:p>
            <a:pPr marL="0" marR="0" indent="0" algn="l">
              <a:spcBef>
                <a:spcPts val="0"/>
              </a:spcBef>
              <a:spcAft>
                <a:spcPts val="0"/>
              </a:spcAft>
              <a:buNone/>
            </a:pPr>
            <a:r>
              <a:rPr lang="en-US" sz="1300" dirty="0">
                <a:solidFill>
                  <a:srgbClr val="000000"/>
                </a:solidFill>
                <a:effectLst/>
                <a:latin typeface="+mn-lt"/>
                <a:ea typeface="Times" panose="02020603050405020304" pitchFamily="18" charset="0"/>
                <a:cs typeface="Times New Roman" panose="02020603050405020304" pitchFamily="18" charset="0"/>
              </a:rPr>
              <a:t>This award goes to the student whose time at Dartmouth epitomizes President Dickey's charge that "the world's problems are your problems.'"  It honors Leah Horowitz, a Geography major who in 2009 died tragically in Ghana, where she worked for a development agency. As a student Leah taught and humbled us; she combined great intellect with wanting to </a:t>
            </a:r>
            <a:r>
              <a:rPr lang="en-US" sz="1300" dirty="0" err="1">
                <a:solidFill>
                  <a:srgbClr val="000000"/>
                </a:solidFill>
                <a:effectLst/>
                <a:latin typeface="+mn-lt"/>
                <a:ea typeface="Times" panose="02020603050405020304" pitchFamily="18" charset="0"/>
                <a:cs typeface="Times New Roman" panose="02020603050405020304" pitchFamily="18" charset="0"/>
              </a:rPr>
              <a:t>to</a:t>
            </a:r>
            <a:r>
              <a:rPr lang="en-US" sz="1300" dirty="0">
                <a:solidFill>
                  <a:srgbClr val="000000"/>
                </a:solidFill>
                <a:effectLst/>
                <a:latin typeface="+mn-lt"/>
                <a:ea typeface="Times" panose="02020603050405020304" pitchFamily="18" charset="0"/>
                <a:cs typeface="Times New Roman" panose="02020603050405020304" pitchFamily="18" charset="0"/>
              </a:rPr>
              <a:t> know how what she learned </a:t>
            </a:r>
            <a:r>
              <a:rPr lang="en-US" sz="1300" i="1" dirty="0">
                <a:solidFill>
                  <a:srgbClr val="000000"/>
                </a:solidFill>
                <a:effectLst/>
                <a:latin typeface="+mn-lt"/>
                <a:ea typeface="Times" panose="02020603050405020304" pitchFamily="18" charset="0"/>
                <a:cs typeface="Times New Roman" panose="02020603050405020304" pitchFamily="18" charset="0"/>
              </a:rPr>
              <a:t>here</a:t>
            </a:r>
            <a:r>
              <a:rPr lang="en-US" sz="1300" dirty="0">
                <a:solidFill>
                  <a:srgbClr val="000000"/>
                </a:solidFill>
                <a:effectLst/>
                <a:latin typeface="+mn-lt"/>
                <a:ea typeface="Times" panose="02020603050405020304" pitchFamily="18" charset="0"/>
                <a:cs typeface="Times New Roman" panose="02020603050405020304" pitchFamily="18" charset="0"/>
              </a:rPr>
              <a:t> was going make a difference in the larger world.  She lost no time in doing that, first as an AmeriCorps volunteer and then working for the International Food Policy Research Institute where, notably, she asked to be transferred from DC to the field office in Ghana. It is to honor Leah’s memory—and her deep commitment to social justice—that we give this award.  The recipient receives a compass, and the department donates $100 to Action Against Hunger, an organization chosen by Leah's family.</a:t>
            </a:r>
            <a:endParaRPr lang="en-US" sz="1300" dirty="0">
              <a:effectLst/>
              <a:latin typeface="+mn-lt"/>
              <a:ea typeface="Times" panose="02020603050405020304" pitchFamily="18" charset="0"/>
              <a:cs typeface="Times New Roman" panose="02020603050405020304" pitchFamily="18" charset="0"/>
            </a:endParaRPr>
          </a:p>
          <a:p>
            <a:pPr marL="0" marR="0" indent="0" algn="l">
              <a:spcBef>
                <a:spcPts val="0"/>
              </a:spcBef>
              <a:spcAft>
                <a:spcPts val="0"/>
              </a:spcAft>
              <a:buNone/>
            </a:pPr>
            <a:endParaRPr lang="en-US" sz="1300" dirty="0">
              <a:solidFill>
                <a:schemeClr val="tx1"/>
              </a:solidFill>
              <a:latin typeface="+mn-lt"/>
              <a:ea typeface="Times" panose="02020603050405020304" pitchFamily="18" charset="0"/>
              <a:cs typeface="Times New Roman" panose="02020603050405020304" pitchFamily="18" charset="0"/>
            </a:endParaRPr>
          </a:p>
          <a:p>
            <a:pPr marL="0" marR="0" indent="0" algn="l">
              <a:spcBef>
                <a:spcPts val="0"/>
              </a:spcBef>
              <a:spcAft>
                <a:spcPts val="0"/>
              </a:spcAft>
              <a:buNone/>
            </a:pPr>
            <a:endParaRPr lang="en-US" sz="1300" dirty="0">
              <a:solidFill>
                <a:schemeClr val="tx1"/>
              </a:solidFill>
              <a:effectLst/>
              <a:latin typeface="+mn-lt"/>
              <a:ea typeface="Times" panose="02020603050405020304" pitchFamily="18" charset="0"/>
              <a:cs typeface="Times New Roman" panose="02020603050405020304" pitchFamily="18" charset="0"/>
            </a:endParaRPr>
          </a:p>
          <a:p>
            <a:pPr marL="0" marR="0" indent="0">
              <a:spcBef>
                <a:spcPts val="0"/>
              </a:spcBef>
              <a:spcAft>
                <a:spcPts val="0"/>
              </a:spcAft>
              <a:buNone/>
            </a:pPr>
            <a:endParaRPr lang="en-US" sz="1300" dirty="0">
              <a:effectLst/>
              <a:latin typeface="Times" panose="02020603050405020304" pitchFamily="18" charset="0"/>
              <a:ea typeface="Times" panose="02020603050405020304" pitchFamily="18" charset="0"/>
              <a:cs typeface="Times New Roman" panose="02020603050405020304" pitchFamily="18" charset="0"/>
            </a:endParaRPr>
          </a:p>
          <a:p>
            <a:pPr marL="0" marR="0" indent="0" algn="l">
              <a:spcBef>
                <a:spcPts val="0"/>
              </a:spcBef>
              <a:spcAft>
                <a:spcPts val="0"/>
              </a:spcAft>
              <a:buNone/>
            </a:pPr>
            <a:endParaRPr lang="en-US" sz="1350" dirty="0">
              <a:solidFill>
                <a:schemeClr val="tx1"/>
              </a:solidFill>
              <a:effectLst/>
              <a:latin typeface="+mn-lt"/>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68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4"/>
          <p:cNvSpPr txBox="1">
            <a:spLocks noGrp="1"/>
          </p:cNvSpPr>
          <p:nvPr>
            <p:ph type="title"/>
          </p:nvPr>
        </p:nvSpPr>
        <p:spPr>
          <a:xfrm>
            <a:off x="154013" y="211812"/>
            <a:ext cx="3362100" cy="693900"/>
          </a:xfrm>
          <a:prstGeom prst="rect">
            <a:avLst/>
          </a:prstGeom>
        </p:spPr>
        <p:txBody>
          <a:bodyPr spcFirstLastPara="1" wrap="square" lIns="91425" tIns="91425" rIns="91425" bIns="91425" anchor="t" anchorCtr="0">
            <a:noAutofit/>
          </a:bodyPr>
          <a:lstStyle/>
          <a:p>
            <a:pPr algn="ctr"/>
            <a:r>
              <a:rPr lang="en-US" sz="1600" b="1" dirty="0">
                <a:solidFill>
                  <a:schemeClr val="accent4"/>
                </a:solidFill>
              </a:rPr>
              <a:t>Awardee</a:t>
            </a:r>
            <a:endParaRPr dirty="0"/>
          </a:p>
          <a:p>
            <a:pPr marL="0" lvl="0" indent="0" algn="ctr" rtl="0">
              <a:spcBef>
                <a:spcPts val="0"/>
              </a:spcBef>
              <a:spcAft>
                <a:spcPts val="0"/>
              </a:spcAft>
              <a:buNone/>
            </a:pPr>
            <a:endParaRPr dirty="0"/>
          </a:p>
        </p:txBody>
      </p:sp>
      <p:sp>
        <p:nvSpPr>
          <p:cNvPr id="549" name="Google Shape;549;p44"/>
          <p:cNvSpPr txBox="1">
            <a:spLocks noGrp="1"/>
          </p:cNvSpPr>
          <p:nvPr>
            <p:ph type="body" idx="1"/>
          </p:nvPr>
        </p:nvSpPr>
        <p:spPr>
          <a:xfrm>
            <a:off x="229178" y="447388"/>
            <a:ext cx="3652115" cy="1671600"/>
          </a:xfrm>
          <a:prstGeom prst="rect">
            <a:avLst/>
          </a:prstGeom>
        </p:spPr>
        <p:txBody>
          <a:bodyPr spcFirstLastPara="1" wrap="square" lIns="91425" tIns="91425" rIns="91425" bIns="91425" anchor="t" anchorCtr="0">
            <a:noAutofit/>
          </a:bodyPr>
          <a:lstStyle/>
          <a:p>
            <a:pPr marL="0" marR="0" indent="0" algn="l">
              <a:spcBef>
                <a:spcPts val="0"/>
              </a:spcBef>
              <a:spcAft>
                <a:spcPts val="0"/>
              </a:spcAft>
              <a:buNone/>
            </a:pPr>
            <a:endParaRPr lang="en-US" sz="1300" dirty="0">
              <a:solidFill>
                <a:schemeClr val="tx1"/>
              </a:solidFill>
              <a:effectLst/>
              <a:latin typeface="+mn-lt"/>
              <a:ea typeface="Times" panose="02020603050405020304" pitchFamily="18" charset="0"/>
              <a:cs typeface="Times New Roman" panose="02020603050405020304" pitchFamily="18" charset="0"/>
            </a:endParaRPr>
          </a:p>
          <a:p>
            <a:pPr marL="0" marR="0" indent="0" algn="l">
              <a:spcBef>
                <a:spcPts val="0"/>
              </a:spcBef>
              <a:spcAft>
                <a:spcPts val="0"/>
              </a:spcAft>
              <a:buNone/>
            </a:pPr>
            <a:r>
              <a:rPr lang="en-US" sz="1600" dirty="0">
                <a:solidFill>
                  <a:schemeClr val="tx1"/>
                </a:solidFill>
                <a:latin typeface="+mn-lt"/>
                <a:ea typeface="Times" panose="02020603050405020304" pitchFamily="18" charset="0"/>
                <a:cs typeface="Times New Roman" panose="02020603050405020304" pitchFamily="18" charset="0"/>
              </a:rPr>
              <a:t>“</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cannot think of a more deserving student for this year’s Leah Horowitz Award then </a:t>
            </a:r>
            <a:r>
              <a:rPr lang="en-US" sz="1600" b="1" dirty="0">
                <a:solidFill>
                  <a:schemeClr val="accent4"/>
                </a:solidFill>
                <a:effectLst/>
                <a:latin typeface="Calibri" panose="020F0502020204030204" pitchFamily="34" charset="0"/>
                <a:ea typeface="Times New Roman" panose="02020603050405020304" pitchFamily="18" charset="0"/>
                <a:cs typeface="Times New Roman" panose="02020603050405020304" pitchFamily="18" charset="0"/>
              </a:rPr>
              <a:t>Rachel Florman</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Not only did she complete a Senior Honors Thesis examining how government policies intervene into people daily lives with profound impacts on reproductive bodies, she has a history of advocacy and activism promoting reproductive justice in New Hampshire and the United States. Over her four years at Dartmouth she has also been a tireless advocate for student well-being through the Student Assembly. Congratulations, Rachel!”</a:t>
            </a:r>
            <a:endParaRPr lang="en-US" sz="1600" dirty="0">
              <a:effectLst/>
              <a:latin typeface="Times" panose="02020603050405020304" pitchFamily="18" charset="0"/>
              <a:ea typeface="Times"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Times" panose="02020603050405020304" pitchFamily="18" charset="0"/>
              <a:ea typeface="Times" panose="02020603050405020304" pitchFamily="18" charset="0"/>
              <a:cs typeface="Times New Roman" panose="02020603050405020304" pitchFamily="18" charset="0"/>
            </a:endParaRPr>
          </a:p>
          <a:p>
            <a:pPr marL="0" marR="0" indent="0" algn="l">
              <a:spcBef>
                <a:spcPts val="0"/>
              </a:spcBef>
              <a:spcAft>
                <a:spcPts val="0"/>
              </a:spcAft>
              <a:buNone/>
            </a:pPr>
            <a:endParaRPr lang="en-US" sz="1300" dirty="0">
              <a:solidFill>
                <a:schemeClr val="tx1"/>
              </a:solidFill>
              <a:effectLst/>
              <a:latin typeface="+mn-lt"/>
              <a:ea typeface="Times" panose="02020603050405020304" pitchFamily="18" charset="0"/>
              <a:cs typeface="Times New Roman" panose="02020603050405020304" pitchFamily="18" charset="0"/>
            </a:endParaRPr>
          </a:p>
          <a:p>
            <a:pPr marL="0" marR="0" indent="0">
              <a:spcBef>
                <a:spcPts val="0"/>
              </a:spcBef>
              <a:spcAft>
                <a:spcPts val="0"/>
              </a:spcAft>
              <a:buNone/>
            </a:pPr>
            <a:endParaRPr lang="en-US" sz="1300" dirty="0">
              <a:effectLst/>
              <a:latin typeface="Times" panose="02020603050405020304" pitchFamily="18" charset="0"/>
              <a:ea typeface="Times" panose="02020603050405020304" pitchFamily="18" charset="0"/>
              <a:cs typeface="Times New Roman" panose="02020603050405020304" pitchFamily="18" charset="0"/>
            </a:endParaRPr>
          </a:p>
          <a:p>
            <a:pPr marL="0" marR="0" indent="0" algn="l">
              <a:spcBef>
                <a:spcPts val="0"/>
              </a:spcBef>
              <a:spcAft>
                <a:spcPts val="0"/>
              </a:spcAft>
              <a:buNone/>
            </a:pPr>
            <a:endParaRPr lang="en-US" sz="1350" dirty="0">
              <a:solidFill>
                <a:schemeClr val="tx1"/>
              </a:solidFill>
              <a:effectLst/>
              <a:latin typeface="+mn-lt"/>
              <a:ea typeface="Times"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E244F7BB-B9F1-4084-8E83-F7A1DDC44AF9}"/>
              </a:ext>
            </a:extLst>
          </p:cNvPr>
          <p:cNvSpPr/>
          <p:nvPr/>
        </p:nvSpPr>
        <p:spPr>
          <a:xfrm>
            <a:off x="5513871" y="384597"/>
            <a:ext cx="2904103" cy="268040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AC8096-D78F-4439-85AA-6704EAE6CEEF}"/>
              </a:ext>
            </a:extLst>
          </p:cNvPr>
          <p:cNvSpPr txBox="1"/>
          <p:nvPr/>
        </p:nvSpPr>
        <p:spPr>
          <a:xfrm>
            <a:off x="4776072" y="3065006"/>
            <a:ext cx="4367928" cy="1077218"/>
          </a:xfrm>
          <a:prstGeom prst="rect">
            <a:avLst/>
          </a:prstGeom>
          <a:noFill/>
        </p:spPr>
        <p:txBody>
          <a:bodyPr wrap="square" rtlCol="0">
            <a:spAutoFit/>
          </a:bodyPr>
          <a:lstStyle/>
          <a:p>
            <a:pPr algn="ctr"/>
            <a:r>
              <a:rPr lang="en-US" sz="2400" b="1" dirty="0"/>
              <a:t>Rachel Florman</a:t>
            </a:r>
          </a:p>
          <a:p>
            <a:pPr algn="ctr"/>
            <a:r>
              <a:rPr lang="en-US" sz="1600" b="1" i="1" dirty="0">
                <a:solidFill>
                  <a:schemeClr val="accent4"/>
                </a:solidFill>
              </a:rPr>
              <a:t>Leah Horowitz ‘02 Award for Social Justice</a:t>
            </a:r>
            <a:br>
              <a:rPr lang="en-US" sz="5400" b="1" dirty="0">
                <a:solidFill>
                  <a:schemeClr val="accent4"/>
                </a:solidFill>
              </a:rPr>
            </a:br>
            <a:endParaRPr lang="en-US" sz="2400" b="1" dirty="0"/>
          </a:p>
        </p:txBody>
      </p:sp>
      <p:pic>
        <p:nvPicPr>
          <p:cNvPr id="3" name="Picture 2">
            <a:extLst>
              <a:ext uri="{FF2B5EF4-FFF2-40B4-BE49-F238E27FC236}">
                <a16:creationId xmlns:a16="http://schemas.microsoft.com/office/drawing/2014/main" id="{053E79EE-68C2-4571-8EE3-CEBA1CFFF8DF}"/>
              </a:ext>
            </a:extLst>
          </p:cNvPr>
          <p:cNvPicPr>
            <a:picLocks noChangeAspect="1"/>
          </p:cNvPicPr>
          <p:nvPr/>
        </p:nvPicPr>
        <p:blipFill rotWithShape="1">
          <a:blip r:embed="rId3"/>
          <a:srcRect t="23577"/>
          <a:stretch/>
        </p:blipFill>
        <p:spPr>
          <a:xfrm>
            <a:off x="5774537" y="558762"/>
            <a:ext cx="2370997" cy="2415997"/>
          </a:xfrm>
          <a:prstGeom prst="rect">
            <a:avLst/>
          </a:prstGeom>
        </p:spPr>
      </p:pic>
    </p:spTree>
    <p:extLst>
      <p:ext uri="{BB962C8B-B14F-4D97-AF65-F5344CB8AC3E}">
        <p14:creationId xmlns:p14="http://schemas.microsoft.com/office/powerpoint/2010/main" val="234717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1"/>
          <p:cNvSpPr txBox="1">
            <a:spLocks noGrp="1"/>
          </p:cNvSpPr>
          <p:nvPr>
            <p:ph type="title"/>
          </p:nvPr>
        </p:nvSpPr>
        <p:spPr>
          <a:xfrm>
            <a:off x="711498" y="1019205"/>
            <a:ext cx="7715100" cy="136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4400" b="1" dirty="0"/>
              <a:t>Congrats to all of our award winners! We will miss you!</a:t>
            </a:r>
            <a:endParaRPr sz="4400" dirty="0"/>
          </a:p>
          <a:p>
            <a:pPr marL="0" lvl="0" indent="0" algn="l" rtl="0">
              <a:spcBef>
                <a:spcPts val="0"/>
              </a:spcBef>
              <a:spcAft>
                <a:spcPts val="0"/>
              </a:spcAft>
              <a:buNone/>
            </a:pPr>
            <a:endParaRPr dirty="0"/>
          </a:p>
        </p:txBody>
      </p:sp>
      <p:grpSp>
        <p:nvGrpSpPr>
          <p:cNvPr id="523" name="Google Shape;523;p41"/>
          <p:cNvGrpSpPr/>
          <p:nvPr/>
        </p:nvGrpSpPr>
        <p:grpSpPr>
          <a:xfrm rot="-5400000">
            <a:off x="2703071" y="-362763"/>
            <a:ext cx="3737869" cy="9332282"/>
            <a:chOff x="6137900" y="1385225"/>
            <a:chExt cx="1232725" cy="3077625"/>
          </a:xfrm>
        </p:grpSpPr>
        <p:sp>
          <p:nvSpPr>
            <p:cNvPr id="524" name="Google Shape;524;p41"/>
            <p:cNvSpPr/>
            <p:nvPr/>
          </p:nvSpPr>
          <p:spPr>
            <a:xfrm>
              <a:off x="6137900" y="1387175"/>
              <a:ext cx="1054125" cy="3075675"/>
            </a:xfrm>
            <a:custGeom>
              <a:avLst/>
              <a:gdLst/>
              <a:ahLst/>
              <a:cxnLst/>
              <a:rect l="l" t="t" r="r" b="b"/>
              <a:pathLst>
                <a:path w="42165" h="123027" fill="none" extrusionOk="0">
                  <a:moveTo>
                    <a:pt x="42164" y="1"/>
                  </a:moveTo>
                  <a:cubicBezTo>
                    <a:pt x="41518" y="823"/>
                    <a:pt x="40872" y="1645"/>
                    <a:pt x="40226" y="2467"/>
                  </a:cubicBezTo>
                  <a:cubicBezTo>
                    <a:pt x="38327" y="4953"/>
                    <a:pt x="36057" y="7067"/>
                    <a:pt x="33786" y="9201"/>
                  </a:cubicBezTo>
                  <a:cubicBezTo>
                    <a:pt x="30909" y="11863"/>
                    <a:pt x="27933" y="14447"/>
                    <a:pt x="25408" y="17481"/>
                  </a:cubicBezTo>
                  <a:cubicBezTo>
                    <a:pt x="23235" y="20045"/>
                    <a:pt x="21376" y="22864"/>
                    <a:pt x="19888" y="25898"/>
                  </a:cubicBezTo>
                  <a:cubicBezTo>
                    <a:pt x="18479" y="28854"/>
                    <a:pt x="17618" y="31966"/>
                    <a:pt x="17892" y="35294"/>
                  </a:cubicBezTo>
                  <a:cubicBezTo>
                    <a:pt x="18068" y="36977"/>
                    <a:pt x="18616" y="38621"/>
                    <a:pt x="19516" y="40050"/>
                  </a:cubicBezTo>
                  <a:cubicBezTo>
                    <a:pt x="20397" y="41499"/>
                    <a:pt x="21454" y="42830"/>
                    <a:pt x="22648" y="44004"/>
                  </a:cubicBezTo>
                  <a:cubicBezTo>
                    <a:pt x="24567" y="45884"/>
                    <a:pt x="26446" y="47821"/>
                    <a:pt x="28286" y="49779"/>
                  </a:cubicBezTo>
                  <a:cubicBezTo>
                    <a:pt x="29891" y="51521"/>
                    <a:pt x="31320" y="53459"/>
                    <a:pt x="32122" y="55710"/>
                  </a:cubicBezTo>
                  <a:cubicBezTo>
                    <a:pt x="33395" y="59273"/>
                    <a:pt x="33023" y="62972"/>
                    <a:pt x="30204" y="65713"/>
                  </a:cubicBezTo>
                  <a:cubicBezTo>
                    <a:pt x="28795" y="67102"/>
                    <a:pt x="26994" y="67787"/>
                    <a:pt x="25056" y="68101"/>
                  </a:cubicBezTo>
                  <a:cubicBezTo>
                    <a:pt x="21865" y="68629"/>
                    <a:pt x="18831" y="68042"/>
                    <a:pt x="15895" y="66848"/>
                  </a:cubicBezTo>
                  <a:cubicBezTo>
                    <a:pt x="13194" y="65771"/>
                    <a:pt x="10571" y="64479"/>
                    <a:pt x="7869" y="63344"/>
                  </a:cubicBezTo>
                  <a:cubicBezTo>
                    <a:pt x="6891" y="62933"/>
                    <a:pt x="5853" y="62620"/>
                    <a:pt x="4796" y="62424"/>
                  </a:cubicBezTo>
                  <a:cubicBezTo>
                    <a:pt x="2937" y="62111"/>
                    <a:pt x="1234" y="63657"/>
                    <a:pt x="705" y="65106"/>
                  </a:cubicBezTo>
                  <a:cubicBezTo>
                    <a:pt x="392" y="65987"/>
                    <a:pt x="118" y="66848"/>
                    <a:pt x="157" y="67787"/>
                  </a:cubicBezTo>
                  <a:cubicBezTo>
                    <a:pt x="177" y="68707"/>
                    <a:pt x="0" y="69647"/>
                    <a:pt x="40" y="70567"/>
                  </a:cubicBezTo>
                  <a:cubicBezTo>
                    <a:pt x="98" y="72642"/>
                    <a:pt x="431" y="74717"/>
                    <a:pt x="1018" y="76733"/>
                  </a:cubicBezTo>
                  <a:cubicBezTo>
                    <a:pt x="2173" y="80668"/>
                    <a:pt x="4033" y="84269"/>
                    <a:pt x="6029" y="87832"/>
                  </a:cubicBezTo>
                  <a:cubicBezTo>
                    <a:pt x="7771" y="90944"/>
                    <a:pt x="9416" y="94115"/>
                    <a:pt x="10473" y="97541"/>
                  </a:cubicBezTo>
                  <a:cubicBezTo>
                    <a:pt x="11138" y="99674"/>
                    <a:pt x="11647" y="101886"/>
                    <a:pt x="11726" y="104157"/>
                  </a:cubicBezTo>
                  <a:cubicBezTo>
                    <a:pt x="11784" y="106114"/>
                    <a:pt x="11902" y="108052"/>
                    <a:pt x="11863" y="110010"/>
                  </a:cubicBezTo>
                  <a:cubicBezTo>
                    <a:pt x="11823" y="111439"/>
                    <a:pt x="11569" y="112887"/>
                    <a:pt x="11412" y="114316"/>
                  </a:cubicBezTo>
                  <a:cubicBezTo>
                    <a:pt x="11314" y="115373"/>
                    <a:pt x="11236" y="116430"/>
                    <a:pt x="11099" y="117487"/>
                  </a:cubicBezTo>
                  <a:cubicBezTo>
                    <a:pt x="10962" y="118681"/>
                    <a:pt x="10786" y="119895"/>
                    <a:pt x="10649" y="121109"/>
                  </a:cubicBezTo>
                  <a:cubicBezTo>
                    <a:pt x="10571" y="121735"/>
                    <a:pt x="10551" y="122381"/>
                    <a:pt x="10492" y="123027"/>
                  </a:cubicBezTo>
                </a:path>
              </a:pathLst>
            </a:custGeom>
            <a:noFill/>
            <a:ln w="1615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1"/>
            <p:cNvSpPr/>
            <p:nvPr/>
          </p:nvSpPr>
          <p:spPr>
            <a:xfrm>
              <a:off x="6479975" y="1385225"/>
              <a:ext cx="890650" cy="3075675"/>
            </a:xfrm>
            <a:custGeom>
              <a:avLst/>
              <a:gdLst/>
              <a:ahLst/>
              <a:cxnLst/>
              <a:rect l="l" t="t" r="r" b="b"/>
              <a:pathLst>
                <a:path w="35626" h="123027" fill="none" extrusionOk="0">
                  <a:moveTo>
                    <a:pt x="35626" y="0"/>
                  </a:moveTo>
                  <a:cubicBezTo>
                    <a:pt x="34451" y="1547"/>
                    <a:pt x="33355" y="3191"/>
                    <a:pt x="32063" y="4620"/>
                  </a:cubicBezTo>
                  <a:cubicBezTo>
                    <a:pt x="29519" y="7439"/>
                    <a:pt x="26582" y="9886"/>
                    <a:pt x="23685" y="12332"/>
                  </a:cubicBezTo>
                  <a:cubicBezTo>
                    <a:pt x="20240" y="15269"/>
                    <a:pt x="16893" y="18322"/>
                    <a:pt x="14427" y="22178"/>
                  </a:cubicBezTo>
                  <a:cubicBezTo>
                    <a:pt x="12998" y="24410"/>
                    <a:pt x="11941" y="26798"/>
                    <a:pt x="11471" y="29362"/>
                  </a:cubicBezTo>
                  <a:cubicBezTo>
                    <a:pt x="10962" y="32142"/>
                    <a:pt x="11353" y="35000"/>
                    <a:pt x="12586" y="37525"/>
                  </a:cubicBezTo>
                  <a:cubicBezTo>
                    <a:pt x="13820" y="40089"/>
                    <a:pt x="15523" y="42321"/>
                    <a:pt x="17363" y="44474"/>
                  </a:cubicBezTo>
                  <a:cubicBezTo>
                    <a:pt x="19673" y="47175"/>
                    <a:pt x="22041" y="49837"/>
                    <a:pt x="23548" y="53165"/>
                  </a:cubicBezTo>
                  <a:cubicBezTo>
                    <a:pt x="24468" y="55220"/>
                    <a:pt x="25056" y="57393"/>
                    <a:pt x="25330" y="59625"/>
                  </a:cubicBezTo>
                  <a:cubicBezTo>
                    <a:pt x="25623" y="61797"/>
                    <a:pt x="25290" y="63892"/>
                    <a:pt x="24742" y="65947"/>
                  </a:cubicBezTo>
                  <a:cubicBezTo>
                    <a:pt x="23744" y="69608"/>
                    <a:pt x="21610" y="72368"/>
                    <a:pt x="18146" y="74149"/>
                  </a:cubicBezTo>
                  <a:cubicBezTo>
                    <a:pt x="15405" y="75539"/>
                    <a:pt x="12469" y="76185"/>
                    <a:pt x="9513" y="76811"/>
                  </a:cubicBezTo>
                  <a:cubicBezTo>
                    <a:pt x="7575" y="77222"/>
                    <a:pt x="5638" y="77633"/>
                    <a:pt x="3739" y="78142"/>
                  </a:cubicBezTo>
                  <a:cubicBezTo>
                    <a:pt x="2232" y="78534"/>
                    <a:pt x="1194" y="79610"/>
                    <a:pt x="509" y="80980"/>
                  </a:cubicBezTo>
                  <a:cubicBezTo>
                    <a:pt x="313" y="81411"/>
                    <a:pt x="215" y="81881"/>
                    <a:pt x="196" y="82351"/>
                  </a:cubicBezTo>
                  <a:cubicBezTo>
                    <a:pt x="0" y="85228"/>
                    <a:pt x="842" y="87929"/>
                    <a:pt x="1488" y="90670"/>
                  </a:cubicBezTo>
                  <a:cubicBezTo>
                    <a:pt x="2075" y="93117"/>
                    <a:pt x="2682" y="95544"/>
                    <a:pt x="3093" y="98010"/>
                  </a:cubicBezTo>
                  <a:cubicBezTo>
                    <a:pt x="3582" y="101123"/>
                    <a:pt x="3739" y="104313"/>
                    <a:pt x="3563" y="107465"/>
                  </a:cubicBezTo>
                  <a:cubicBezTo>
                    <a:pt x="3465" y="109559"/>
                    <a:pt x="3171" y="111634"/>
                    <a:pt x="2975" y="113709"/>
                  </a:cubicBezTo>
                  <a:cubicBezTo>
                    <a:pt x="2858" y="114942"/>
                    <a:pt x="2780" y="116175"/>
                    <a:pt x="2643" y="117409"/>
                  </a:cubicBezTo>
                  <a:cubicBezTo>
                    <a:pt x="2525" y="118720"/>
                    <a:pt x="2329" y="120032"/>
                    <a:pt x="2192" y="121343"/>
                  </a:cubicBezTo>
                  <a:cubicBezTo>
                    <a:pt x="2134" y="121891"/>
                    <a:pt x="2134" y="122459"/>
                    <a:pt x="2114" y="123027"/>
                  </a:cubicBezTo>
                </a:path>
              </a:pathLst>
            </a:custGeom>
            <a:noFill/>
            <a:ln w="16150" cap="rnd" cmpd="sng">
              <a:solidFill>
                <a:srgbClr val="3C42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1"/>
            <p:cNvSpPr/>
            <p:nvPr/>
          </p:nvSpPr>
          <p:spPr>
            <a:xfrm>
              <a:off x="6317975" y="2548925"/>
              <a:ext cx="444375" cy="413550"/>
            </a:xfrm>
            <a:custGeom>
              <a:avLst/>
              <a:gdLst/>
              <a:ahLst/>
              <a:cxnLst/>
              <a:rect l="l" t="t" r="r" b="b"/>
              <a:pathLst>
                <a:path w="17775" h="16542" fill="none" extrusionOk="0">
                  <a:moveTo>
                    <a:pt x="3309" y="1723"/>
                  </a:moveTo>
                  <a:cubicBezTo>
                    <a:pt x="1626" y="2330"/>
                    <a:pt x="138" y="3798"/>
                    <a:pt x="60" y="5579"/>
                  </a:cubicBezTo>
                  <a:cubicBezTo>
                    <a:pt x="1" y="6969"/>
                    <a:pt x="784" y="8281"/>
                    <a:pt x="1665" y="9357"/>
                  </a:cubicBezTo>
                  <a:cubicBezTo>
                    <a:pt x="3759" y="11961"/>
                    <a:pt x="6441" y="14016"/>
                    <a:pt x="9495" y="15367"/>
                  </a:cubicBezTo>
                  <a:cubicBezTo>
                    <a:pt x="11060" y="16052"/>
                    <a:pt x="12842" y="16541"/>
                    <a:pt x="14447" y="15993"/>
                  </a:cubicBezTo>
                  <a:cubicBezTo>
                    <a:pt x="16189" y="15386"/>
                    <a:pt x="17364" y="13605"/>
                    <a:pt x="17579" y="11785"/>
                  </a:cubicBezTo>
                  <a:cubicBezTo>
                    <a:pt x="17775" y="9964"/>
                    <a:pt x="17148" y="8124"/>
                    <a:pt x="16150" y="6578"/>
                  </a:cubicBezTo>
                  <a:cubicBezTo>
                    <a:pt x="13527" y="2526"/>
                    <a:pt x="7987" y="1"/>
                    <a:pt x="3309" y="1723"/>
                  </a:cubicBezTo>
                  <a:close/>
                </a:path>
              </a:pathLst>
            </a:custGeom>
            <a:noFill/>
            <a:ln w="44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1"/>
            <p:cNvSpPr/>
            <p:nvPr/>
          </p:nvSpPr>
          <p:spPr>
            <a:xfrm>
              <a:off x="6297425" y="2234750"/>
              <a:ext cx="200675" cy="237875"/>
            </a:xfrm>
            <a:custGeom>
              <a:avLst/>
              <a:gdLst/>
              <a:ahLst/>
              <a:cxnLst/>
              <a:rect l="l" t="t" r="r" b="b"/>
              <a:pathLst>
                <a:path w="8027" h="9515" fill="none" extrusionOk="0">
                  <a:moveTo>
                    <a:pt x="7615" y="5188"/>
                  </a:moveTo>
                  <a:cubicBezTo>
                    <a:pt x="7185" y="4112"/>
                    <a:pt x="6382" y="3231"/>
                    <a:pt x="5599" y="2369"/>
                  </a:cubicBezTo>
                  <a:lnTo>
                    <a:pt x="5403" y="2311"/>
                  </a:lnTo>
                  <a:cubicBezTo>
                    <a:pt x="4366" y="1195"/>
                    <a:pt x="2956" y="1"/>
                    <a:pt x="1547" y="510"/>
                  </a:cubicBezTo>
                  <a:cubicBezTo>
                    <a:pt x="608" y="862"/>
                    <a:pt x="79" y="1880"/>
                    <a:pt x="40" y="2878"/>
                  </a:cubicBezTo>
                  <a:cubicBezTo>
                    <a:pt x="1" y="3877"/>
                    <a:pt x="392" y="4836"/>
                    <a:pt x="842" y="5717"/>
                  </a:cubicBezTo>
                  <a:cubicBezTo>
                    <a:pt x="1449" y="6950"/>
                    <a:pt x="2252" y="8163"/>
                    <a:pt x="3446" y="8829"/>
                  </a:cubicBezTo>
                  <a:cubicBezTo>
                    <a:pt x="4640" y="9514"/>
                    <a:pt x="6323" y="9495"/>
                    <a:pt x="7243" y="8457"/>
                  </a:cubicBezTo>
                  <a:cubicBezTo>
                    <a:pt x="8007" y="7596"/>
                    <a:pt x="8026" y="6265"/>
                    <a:pt x="7615" y="5188"/>
                  </a:cubicBezTo>
                  <a:close/>
                </a:path>
              </a:pathLst>
            </a:custGeom>
            <a:noFill/>
            <a:ln w="6350" cap="flat" cmpd="sng">
              <a:solidFill>
                <a:srgbClr val="0D497D"/>
              </a:solidFill>
              <a:prstDash val="solid"/>
              <a:miter lim="1957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790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4" name="Google Shape;604;p48"/>
          <p:cNvSpPr txBox="1">
            <a:spLocks noGrp="1"/>
          </p:cNvSpPr>
          <p:nvPr>
            <p:ph type="subTitle" idx="1"/>
          </p:nvPr>
        </p:nvSpPr>
        <p:spPr>
          <a:xfrm>
            <a:off x="2914585" y="1135788"/>
            <a:ext cx="3435600" cy="1230000"/>
          </a:xfrm>
          <a:prstGeom prst="rect">
            <a:avLst/>
          </a:prstGeom>
        </p:spPr>
        <p:txBody>
          <a:bodyPr spcFirstLastPara="1" wrap="square" lIns="91425" tIns="91425" rIns="91425" bIns="91425" anchor="t" anchorCtr="0">
            <a:noAutofit/>
          </a:bodyPr>
          <a:lstStyle/>
          <a:p>
            <a:pPr marL="0" indent="0" algn="l">
              <a:buClr>
                <a:schemeClr val="dk1"/>
              </a:buClr>
              <a:buSzPts val="1100"/>
            </a:pPr>
            <a:r>
              <a:rPr lang="en-US" sz="1400" dirty="0">
                <a:solidFill>
                  <a:schemeClr val="tx1"/>
                </a:solidFill>
                <a:effectLst/>
                <a:latin typeface="+mn-lt"/>
                <a:ea typeface="Times" panose="02020603050405020304" pitchFamily="18" charset="0"/>
                <a:cs typeface="Times New Roman" panose="02020603050405020304" pitchFamily="18" charset="0"/>
              </a:rPr>
              <a:t>was a member of the U.S. Congress, an author and farmer, and was the U.S. Minister to Turkey and Italy.  He was also a philologist of international reputation and, importantly for us, he graduated from Dartmouth in 1820 with highest honors. He briefly was a resident of Woodstock, VT and is the author of the book </a:t>
            </a:r>
            <a:r>
              <a:rPr lang="en-US" sz="1400" i="1" dirty="0">
                <a:solidFill>
                  <a:schemeClr val="tx1"/>
                </a:solidFill>
                <a:effectLst/>
                <a:latin typeface="+mn-lt"/>
                <a:ea typeface="Times" panose="02020603050405020304" pitchFamily="18" charset="0"/>
                <a:cs typeface="Times New Roman" panose="02020603050405020304" pitchFamily="18" charset="0"/>
              </a:rPr>
              <a:t>The Earth as Modified by Human Activity</a:t>
            </a:r>
            <a:r>
              <a:rPr lang="en-US" sz="1400" dirty="0">
                <a:solidFill>
                  <a:schemeClr val="tx1"/>
                </a:solidFill>
                <a:effectLst/>
                <a:latin typeface="+mn-lt"/>
                <a:ea typeface="Times" panose="02020603050405020304" pitchFamily="18" charset="0"/>
                <a:cs typeface="Times New Roman" panose="02020603050405020304" pitchFamily="18" charset="0"/>
              </a:rPr>
              <a:t>, possibly the earliest Anglophone treatise on human-environment geography.  This work eventually helped found the environmental movement in the United States and to place Geography in the forefront of environmental concerns about human impacts on the planet.</a:t>
            </a:r>
          </a:p>
        </p:txBody>
      </p:sp>
      <p:sp>
        <p:nvSpPr>
          <p:cNvPr id="605" name="Google Shape;605;p48"/>
          <p:cNvSpPr txBox="1">
            <a:spLocks noGrp="1"/>
          </p:cNvSpPr>
          <p:nvPr>
            <p:ph type="title" idx="2"/>
          </p:nvPr>
        </p:nvSpPr>
        <p:spPr>
          <a:xfrm>
            <a:off x="2854200" y="447388"/>
            <a:ext cx="3435600" cy="10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solidFill>
              </a:rPr>
              <a:t>George Perkins Marsh</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4" name="Google Shape;604;p48"/>
          <p:cNvSpPr txBox="1">
            <a:spLocks noGrp="1"/>
          </p:cNvSpPr>
          <p:nvPr>
            <p:ph type="subTitle" idx="1"/>
          </p:nvPr>
        </p:nvSpPr>
        <p:spPr>
          <a:xfrm>
            <a:off x="453947" y="880698"/>
            <a:ext cx="3435600" cy="1230000"/>
          </a:xfrm>
          <a:prstGeom prst="rect">
            <a:avLst/>
          </a:prstGeom>
        </p:spPr>
        <p:txBody>
          <a:bodyPr spcFirstLastPara="1" wrap="square" lIns="91425" tIns="91425" rIns="91425" bIns="91425" anchor="t" anchorCtr="0">
            <a:noAutofit/>
          </a:bodyPr>
          <a:lstStyle/>
          <a:p>
            <a:pPr marL="0" indent="0" algn="l">
              <a:buClr>
                <a:schemeClr val="dk1"/>
              </a:buClr>
              <a:buSzPts val="1100"/>
            </a:pPr>
            <a:r>
              <a:rPr lang="en-US" sz="1800" dirty="0">
                <a:solidFill>
                  <a:srgbClr val="000000"/>
                </a:solidFill>
                <a:effectLst/>
                <a:latin typeface="+mn-lt"/>
                <a:ea typeface="Times New Roman" panose="02020603050405020304" pitchFamily="18" charset="0"/>
                <a:cs typeface="Times New Roman" panose="02020603050405020304" pitchFamily="18" charset="0"/>
              </a:rPr>
              <a:t>“It’s a sign of the times that </a:t>
            </a:r>
            <a:r>
              <a:rPr lang="en-US" sz="1800" b="1" dirty="0">
                <a:solidFill>
                  <a:schemeClr val="accent4"/>
                </a:solidFill>
                <a:effectLst/>
                <a:latin typeface="+mn-lt"/>
                <a:ea typeface="Times New Roman" panose="02020603050405020304" pitchFamily="18" charset="0"/>
                <a:cs typeface="Times New Roman" panose="02020603050405020304" pitchFamily="18" charset="0"/>
              </a:rPr>
              <a:t>Sophie Basescu</a:t>
            </a:r>
            <a:r>
              <a:rPr lang="en-US" sz="1800" dirty="0">
                <a:solidFill>
                  <a:schemeClr val="accent4"/>
                </a:solidFill>
                <a:effectLst/>
                <a:latin typeface="+mn-lt"/>
                <a:ea typeface="Times New Roman" panose="02020603050405020304" pitchFamily="18" charset="0"/>
                <a:cs typeface="Times New Roman" panose="02020603050405020304" pitchFamily="18" charset="0"/>
              </a:rPr>
              <a:t> </a:t>
            </a:r>
            <a:r>
              <a:rPr lang="en-US" sz="1800" dirty="0">
                <a:solidFill>
                  <a:srgbClr val="000000"/>
                </a:solidFill>
                <a:effectLst/>
                <a:latin typeface="+mn-lt"/>
                <a:ea typeface="Times New Roman" panose="02020603050405020304" pitchFamily="18" charset="0"/>
                <a:cs typeface="Times New Roman" panose="02020603050405020304" pitchFamily="18" charset="0"/>
              </a:rPr>
              <a:t>and I have met every week for the last year, but we have yet to meet in person. I was assigned as her thesis adviser and Sophie was a delight to work with. Her creativity and drive lifted her over IRB hurdles and through her interviews and data collection. She produced a terrific thesis under the most difficult of circumstances.”</a:t>
            </a:r>
            <a:endParaRPr lang="en-US" sz="1800" dirty="0">
              <a:effectLst/>
              <a:latin typeface="+mn-lt"/>
              <a:ea typeface="Times" panose="02020603050405020304" pitchFamily="18" charset="0"/>
              <a:cs typeface="Times New Roman" panose="02020603050405020304" pitchFamily="18" charset="0"/>
            </a:endParaRPr>
          </a:p>
          <a:p>
            <a:pPr marL="0" indent="0" algn="l">
              <a:buClr>
                <a:schemeClr val="dk1"/>
              </a:buClr>
              <a:buSzPts val="1100"/>
            </a:pPr>
            <a:endParaRPr lang="en-US" sz="1400" dirty="0">
              <a:solidFill>
                <a:schemeClr val="tx1"/>
              </a:solidFill>
              <a:effectLst/>
              <a:latin typeface="+mn-lt"/>
              <a:ea typeface="Times" panose="02020603050405020304" pitchFamily="18" charset="0"/>
              <a:cs typeface="Times New Roman" panose="02020603050405020304" pitchFamily="18" charset="0"/>
            </a:endParaRPr>
          </a:p>
        </p:txBody>
      </p:sp>
      <p:sp>
        <p:nvSpPr>
          <p:cNvPr id="605" name="Google Shape;605;p48"/>
          <p:cNvSpPr txBox="1">
            <a:spLocks noGrp="1"/>
          </p:cNvSpPr>
          <p:nvPr>
            <p:ph type="title" idx="2"/>
          </p:nvPr>
        </p:nvSpPr>
        <p:spPr>
          <a:xfrm>
            <a:off x="332314" y="0"/>
            <a:ext cx="3435600" cy="10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solidFill>
              </a:rPr>
              <a:t>Awardee</a:t>
            </a:r>
            <a:endParaRPr sz="2400" dirty="0"/>
          </a:p>
        </p:txBody>
      </p:sp>
      <p:sp>
        <p:nvSpPr>
          <p:cNvPr id="10" name="Rectangle: Rounded Corners 9">
            <a:extLst>
              <a:ext uri="{FF2B5EF4-FFF2-40B4-BE49-F238E27FC236}">
                <a16:creationId xmlns:a16="http://schemas.microsoft.com/office/drawing/2014/main" id="{D7DD52A9-C7F8-45C8-ADA7-EF0A5F44D91F}"/>
              </a:ext>
            </a:extLst>
          </p:cNvPr>
          <p:cNvSpPr/>
          <p:nvPr/>
        </p:nvSpPr>
        <p:spPr>
          <a:xfrm>
            <a:off x="5513870" y="262938"/>
            <a:ext cx="2904103" cy="268040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38808A-B70F-4BA2-865C-C0CA78043C06}"/>
              </a:ext>
            </a:extLst>
          </p:cNvPr>
          <p:cNvSpPr txBox="1"/>
          <p:nvPr/>
        </p:nvSpPr>
        <p:spPr>
          <a:xfrm>
            <a:off x="4776072" y="2907770"/>
            <a:ext cx="4367928" cy="1107996"/>
          </a:xfrm>
          <a:prstGeom prst="rect">
            <a:avLst/>
          </a:prstGeom>
          <a:noFill/>
        </p:spPr>
        <p:txBody>
          <a:bodyPr wrap="square" rtlCol="0">
            <a:spAutoFit/>
          </a:bodyPr>
          <a:lstStyle/>
          <a:p>
            <a:pPr algn="ctr"/>
            <a:r>
              <a:rPr lang="en-US" sz="3200" b="1" dirty="0"/>
              <a:t>Sophie Basescu</a:t>
            </a:r>
          </a:p>
          <a:p>
            <a:pPr algn="ctr"/>
            <a:r>
              <a:rPr lang="en" sz="2000" b="1" i="1" dirty="0">
                <a:solidFill>
                  <a:schemeClr val="accent4"/>
                </a:solidFill>
              </a:rPr>
              <a:t>George Perkins Marsh</a:t>
            </a:r>
            <a:endParaRPr lang="en-US" sz="2000" b="1" i="1" dirty="0"/>
          </a:p>
          <a:p>
            <a:endParaRPr lang="en-US" dirty="0"/>
          </a:p>
        </p:txBody>
      </p:sp>
      <p:pic>
        <p:nvPicPr>
          <p:cNvPr id="6" name="Picture 5">
            <a:extLst>
              <a:ext uri="{FF2B5EF4-FFF2-40B4-BE49-F238E27FC236}">
                <a16:creationId xmlns:a16="http://schemas.microsoft.com/office/drawing/2014/main" id="{AE5F025C-A641-4964-8CF2-C8A456E65FDB}"/>
              </a:ext>
            </a:extLst>
          </p:cNvPr>
          <p:cNvPicPr>
            <a:picLocks noChangeAspect="1"/>
          </p:cNvPicPr>
          <p:nvPr/>
        </p:nvPicPr>
        <p:blipFill>
          <a:blip r:embed="rId3"/>
          <a:stretch>
            <a:fillRect/>
          </a:stretch>
        </p:blipFill>
        <p:spPr>
          <a:xfrm>
            <a:off x="5937712" y="371858"/>
            <a:ext cx="2111362" cy="2526712"/>
          </a:xfrm>
          <a:prstGeom prst="rect">
            <a:avLst/>
          </a:prstGeom>
        </p:spPr>
      </p:pic>
    </p:spTree>
    <p:extLst>
      <p:ext uri="{BB962C8B-B14F-4D97-AF65-F5344CB8AC3E}">
        <p14:creationId xmlns:p14="http://schemas.microsoft.com/office/powerpoint/2010/main" val="95064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4"/>
          <p:cNvSpPr txBox="1">
            <a:spLocks noGrp="1"/>
          </p:cNvSpPr>
          <p:nvPr>
            <p:ph type="title"/>
          </p:nvPr>
        </p:nvSpPr>
        <p:spPr>
          <a:xfrm>
            <a:off x="2823247" y="360942"/>
            <a:ext cx="3362100" cy="693900"/>
          </a:xfrm>
          <a:prstGeom prst="rect">
            <a:avLst/>
          </a:prstGeom>
        </p:spPr>
        <p:txBody>
          <a:bodyPr spcFirstLastPara="1" wrap="square" lIns="91425" tIns="91425" rIns="91425" bIns="91425" anchor="t" anchorCtr="0">
            <a:noAutofit/>
          </a:bodyPr>
          <a:lstStyle/>
          <a:p>
            <a:pPr algn="ctr"/>
            <a:r>
              <a:rPr lang="en-US" sz="2400" b="1" dirty="0">
                <a:solidFill>
                  <a:schemeClr val="accent4"/>
                </a:solidFill>
              </a:rPr>
              <a:t>Alexander von Humboldt</a:t>
            </a:r>
            <a:br>
              <a:rPr lang="en-US" sz="3200" b="1" dirty="0">
                <a:solidFill>
                  <a:schemeClr val="accent4"/>
                </a:solidFill>
              </a:rPr>
            </a:br>
            <a:endParaRPr dirty="0"/>
          </a:p>
          <a:p>
            <a:pPr marL="0" lvl="0" indent="0" algn="ctr" rtl="0">
              <a:spcBef>
                <a:spcPts val="0"/>
              </a:spcBef>
              <a:spcAft>
                <a:spcPts val="0"/>
              </a:spcAft>
              <a:buNone/>
            </a:pPr>
            <a:endParaRPr dirty="0"/>
          </a:p>
        </p:txBody>
      </p:sp>
      <p:sp>
        <p:nvSpPr>
          <p:cNvPr id="549" name="Google Shape;549;p44"/>
          <p:cNvSpPr txBox="1">
            <a:spLocks noGrp="1"/>
          </p:cNvSpPr>
          <p:nvPr>
            <p:ph type="body" idx="1"/>
          </p:nvPr>
        </p:nvSpPr>
        <p:spPr>
          <a:xfrm>
            <a:off x="2823247" y="1168616"/>
            <a:ext cx="3652115" cy="1671600"/>
          </a:xfrm>
          <a:prstGeom prst="rect">
            <a:avLst/>
          </a:prstGeom>
        </p:spPr>
        <p:txBody>
          <a:bodyPr spcFirstLastPara="1" wrap="square" lIns="91425" tIns="91425" rIns="91425" bIns="91425" anchor="t" anchorCtr="0">
            <a:noAutofit/>
          </a:bodyPr>
          <a:lstStyle/>
          <a:p>
            <a:pPr marL="0" indent="0" algn="l">
              <a:buClr>
                <a:schemeClr val="dk1"/>
              </a:buClr>
              <a:buSzPts val="1100"/>
              <a:buNone/>
            </a:pPr>
            <a:r>
              <a:rPr lang="en-US" sz="1400" dirty="0">
                <a:solidFill>
                  <a:schemeClr val="tx1"/>
                </a:solidFill>
                <a:effectLst/>
                <a:latin typeface="+mn-lt"/>
                <a:ea typeface="Times" panose="02020603050405020304" pitchFamily="18" charset="0"/>
                <a:cs typeface="Times New Roman" panose="02020603050405020304" pitchFamily="18" charset="0"/>
              </a:rPr>
              <a:t>was a member of the U.S. Congress, an author and farmer, and was the U.S. Minister to Turkey and Italy.  He was also a philologist of international reputation and, importantly for us, he graduated from Dartmouth in 1820 with highest honors. He briefly was a resident of Woodstock, VT and is the author of the book </a:t>
            </a:r>
            <a:r>
              <a:rPr lang="en-US" sz="1400" i="1" dirty="0">
                <a:solidFill>
                  <a:schemeClr val="tx1"/>
                </a:solidFill>
                <a:effectLst/>
                <a:latin typeface="+mn-lt"/>
                <a:ea typeface="Times" panose="02020603050405020304" pitchFamily="18" charset="0"/>
                <a:cs typeface="Times New Roman" panose="02020603050405020304" pitchFamily="18" charset="0"/>
              </a:rPr>
              <a:t>The Earth as Modified by Human Activity</a:t>
            </a:r>
            <a:r>
              <a:rPr lang="en-US" sz="1400" dirty="0">
                <a:solidFill>
                  <a:schemeClr val="tx1"/>
                </a:solidFill>
                <a:effectLst/>
                <a:latin typeface="+mn-lt"/>
                <a:ea typeface="Times" panose="02020603050405020304" pitchFamily="18" charset="0"/>
                <a:cs typeface="Times New Roman" panose="02020603050405020304" pitchFamily="18" charset="0"/>
              </a:rPr>
              <a:t>, possibly the earliest Anglophone treatise on human-environment geography.  This work eventually helped found the environmental movement in the United States and to place Geography in the forefront of environmental concerns about human impacts on the planet.</a:t>
            </a:r>
          </a:p>
          <a:p>
            <a:pPr marL="0" lvl="0" indent="0" algn="ctr" rtl="0">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4"/>
          <p:cNvSpPr txBox="1">
            <a:spLocks noGrp="1"/>
          </p:cNvSpPr>
          <p:nvPr>
            <p:ph type="title"/>
          </p:nvPr>
        </p:nvSpPr>
        <p:spPr>
          <a:xfrm>
            <a:off x="154013" y="211812"/>
            <a:ext cx="3362100" cy="693900"/>
          </a:xfrm>
          <a:prstGeom prst="rect">
            <a:avLst/>
          </a:prstGeom>
        </p:spPr>
        <p:txBody>
          <a:bodyPr spcFirstLastPara="1" wrap="square" lIns="91425" tIns="91425" rIns="91425" bIns="91425" anchor="t" anchorCtr="0">
            <a:noAutofit/>
          </a:bodyPr>
          <a:lstStyle/>
          <a:p>
            <a:pPr algn="ctr"/>
            <a:r>
              <a:rPr lang="en-US" sz="2400" b="1" dirty="0">
                <a:solidFill>
                  <a:schemeClr val="accent4"/>
                </a:solidFill>
              </a:rPr>
              <a:t>Awardee</a:t>
            </a:r>
            <a:endParaRPr dirty="0"/>
          </a:p>
          <a:p>
            <a:pPr marL="0" lvl="0" indent="0" algn="ctr" rtl="0">
              <a:spcBef>
                <a:spcPts val="0"/>
              </a:spcBef>
              <a:spcAft>
                <a:spcPts val="0"/>
              </a:spcAft>
              <a:buNone/>
            </a:pPr>
            <a:endParaRPr dirty="0"/>
          </a:p>
        </p:txBody>
      </p:sp>
      <p:sp>
        <p:nvSpPr>
          <p:cNvPr id="549" name="Google Shape;549;p44"/>
          <p:cNvSpPr txBox="1">
            <a:spLocks noGrp="1"/>
          </p:cNvSpPr>
          <p:nvPr>
            <p:ph type="body" idx="1"/>
          </p:nvPr>
        </p:nvSpPr>
        <p:spPr>
          <a:xfrm>
            <a:off x="237026" y="642739"/>
            <a:ext cx="4819940" cy="1671600"/>
          </a:xfrm>
          <a:prstGeom prst="rect">
            <a:avLst/>
          </a:prstGeom>
        </p:spPr>
        <p:txBody>
          <a:bodyPr spcFirstLastPara="1" wrap="square" lIns="91425" tIns="91425" rIns="91425" bIns="91425" anchor="t" anchorCtr="0">
            <a:noAutofit/>
          </a:bodyPr>
          <a:lstStyle/>
          <a:p>
            <a:pPr marL="0" marR="0" indent="0" algn="l">
              <a:spcBef>
                <a:spcPts val="0"/>
              </a:spcBef>
              <a:spcAft>
                <a:spcPts val="0"/>
              </a:spcAft>
              <a:buNone/>
            </a:pPr>
            <a:r>
              <a:rPr lang="en-US" sz="1200" dirty="0">
                <a:solidFill>
                  <a:schemeClr val="tx1"/>
                </a:solidFill>
                <a:effectLst/>
                <a:latin typeface="+mn-lt"/>
                <a:ea typeface="Times New Roman" panose="02020603050405020304" pitchFamily="18" charset="0"/>
                <a:cs typeface="Times New Roman" panose="02020603050405020304" pitchFamily="18" charset="0"/>
              </a:rPr>
              <a:t>“</a:t>
            </a:r>
            <a:r>
              <a:rPr lang="en-US" sz="1200" b="1" dirty="0">
                <a:solidFill>
                  <a:schemeClr val="accent4"/>
                </a:solidFill>
                <a:effectLst/>
                <a:latin typeface="+mn-lt"/>
                <a:ea typeface="Times New Roman" panose="02020603050405020304" pitchFamily="18" charset="0"/>
                <a:cs typeface="Times New Roman" panose="02020603050405020304" pitchFamily="18" charset="0"/>
              </a:rPr>
              <a:t>Grace Chahyadinata</a:t>
            </a:r>
            <a:r>
              <a:rPr lang="en-US" sz="1200" b="1" dirty="0">
                <a:solidFill>
                  <a:schemeClr val="accent4"/>
                </a:solidFill>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made a strong impression on her professors in the department, with one describing her as “one of the most intellectually curious, motivated, and self-disciplined students” with whom they have ever worked.  Another called her “incredibly motivated” and someone who always works to “attain a deep knowledge of the course material.”  She enhanced everyone’s learning experience with her insightful comments and nuanced perspectives.</a:t>
            </a:r>
          </a:p>
          <a:p>
            <a:pPr marL="0" marR="0" indent="0" algn="l">
              <a:spcBef>
                <a:spcPts val="0"/>
              </a:spcBef>
              <a:spcAft>
                <a:spcPts val="0"/>
              </a:spcAft>
              <a:buNone/>
            </a:pPr>
            <a:endParaRPr lang="en-US" sz="1200" dirty="0">
              <a:effectLst/>
              <a:latin typeface="+mn-lt"/>
              <a:ea typeface="Times" panose="02020603050405020304" pitchFamily="18" charset="0"/>
              <a:cs typeface="Times New Roman" panose="02020603050405020304" pitchFamily="18" charset="0"/>
            </a:endParaRPr>
          </a:p>
          <a:p>
            <a:pPr marL="0" marR="0" indent="0" algn="l">
              <a:spcBef>
                <a:spcPts val="0"/>
              </a:spcBef>
              <a:spcAft>
                <a:spcPts val="0"/>
              </a:spcAft>
              <a:buNone/>
            </a:pPr>
            <a:r>
              <a:rPr lang="en-US" sz="1200" dirty="0">
                <a:solidFill>
                  <a:srgbClr val="000000"/>
                </a:solidFill>
                <a:effectLst/>
                <a:latin typeface="+mn-lt"/>
                <a:ea typeface="Times New Roman" panose="02020603050405020304" pitchFamily="18" charset="0"/>
                <a:cs typeface="Times New Roman" panose="02020603050405020304" pitchFamily="18" charset="0"/>
              </a:rPr>
              <a:t>This past year, Grace completed an independent study project, titled ‘The Politics of Insanity: Understanding the Significance of Place in Indonesia’s Mental Healthcare.’ The research examines how historical economic disparities, social determinants, and political capacities affect the quantity and quality of psychiatric treatments in Indonesia’s provinces.  Despite very challenging circumstances, Grace conducted an impressive number of interviews with key actors in Indonesia’s mental health care sector to produce an excellent research paper.  </a:t>
            </a:r>
          </a:p>
          <a:p>
            <a:pPr marL="0" marR="0" indent="0" algn="l">
              <a:spcBef>
                <a:spcPts val="0"/>
              </a:spcBef>
              <a:spcAft>
                <a:spcPts val="0"/>
              </a:spcAft>
              <a:buNone/>
            </a:pPr>
            <a:endParaRPr lang="en-US" sz="1200" dirty="0">
              <a:effectLst/>
              <a:latin typeface="+mn-lt"/>
              <a:ea typeface="Times" panose="02020603050405020304" pitchFamily="18" charset="0"/>
              <a:cs typeface="Times New Roman" panose="02020603050405020304" pitchFamily="18" charset="0"/>
            </a:endParaRPr>
          </a:p>
          <a:p>
            <a:pPr marL="0" marR="0" indent="0" algn="l">
              <a:spcBef>
                <a:spcPts val="0"/>
              </a:spcBef>
              <a:spcAft>
                <a:spcPts val="0"/>
              </a:spcAft>
              <a:buNone/>
            </a:pPr>
            <a:r>
              <a:rPr lang="en-US" sz="1200" dirty="0">
                <a:solidFill>
                  <a:srgbClr val="000000"/>
                </a:solidFill>
                <a:effectLst/>
                <a:latin typeface="+mn-lt"/>
                <a:ea typeface="Times New Roman" panose="02020603050405020304" pitchFamily="18" charset="0"/>
                <a:cs typeface="Times New Roman" panose="02020603050405020304" pitchFamily="18" charset="0"/>
              </a:rPr>
              <a:t>Grace, it was a pleasure for all of us in the Geography Department to learn with and from you.  We wish you the best in your future endeavors.”</a:t>
            </a:r>
            <a:endParaRPr lang="en-US" sz="1200" dirty="0">
              <a:effectLst/>
              <a:latin typeface="+mn-lt"/>
              <a:ea typeface="Times" panose="02020603050405020304" pitchFamily="18" charset="0"/>
              <a:cs typeface="Times New Roman" panose="02020603050405020304" pitchFamily="18" charset="0"/>
            </a:endParaRPr>
          </a:p>
          <a:p>
            <a:pPr marL="0" lvl="0" indent="0" algn="ctr" rtl="0">
              <a:spcBef>
                <a:spcPts val="1600"/>
              </a:spcBef>
              <a:spcAft>
                <a:spcPts val="1600"/>
              </a:spcAft>
              <a:buNone/>
            </a:pPr>
            <a:endParaRPr dirty="0"/>
          </a:p>
        </p:txBody>
      </p:sp>
      <p:sp>
        <p:nvSpPr>
          <p:cNvPr id="2" name="Rectangle: Rounded Corners 1">
            <a:extLst>
              <a:ext uri="{FF2B5EF4-FFF2-40B4-BE49-F238E27FC236}">
                <a16:creationId xmlns:a16="http://schemas.microsoft.com/office/drawing/2014/main" id="{E244F7BB-B9F1-4084-8E83-F7A1DDC44AF9}"/>
              </a:ext>
            </a:extLst>
          </p:cNvPr>
          <p:cNvSpPr/>
          <p:nvPr/>
        </p:nvSpPr>
        <p:spPr>
          <a:xfrm>
            <a:off x="5513871" y="384597"/>
            <a:ext cx="2904103" cy="268040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AC8096-D78F-4439-85AA-6704EAE6CEEF}"/>
              </a:ext>
            </a:extLst>
          </p:cNvPr>
          <p:cNvSpPr txBox="1"/>
          <p:nvPr/>
        </p:nvSpPr>
        <p:spPr>
          <a:xfrm>
            <a:off x="4723091" y="3065004"/>
            <a:ext cx="4367928" cy="830997"/>
          </a:xfrm>
          <a:prstGeom prst="rect">
            <a:avLst/>
          </a:prstGeom>
          <a:noFill/>
        </p:spPr>
        <p:txBody>
          <a:bodyPr wrap="square" rtlCol="0">
            <a:spAutoFit/>
          </a:bodyPr>
          <a:lstStyle/>
          <a:p>
            <a:pPr algn="ctr"/>
            <a:r>
              <a:rPr lang="en-US" sz="2400" b="1" dirty="0"/>
              <a:t>Grace Chahyadinata</a:t>
            </a:r>
          </a:p>
          <a:p>
            <a:pPr algn="ctr"/>
            <a:r>
              <a:rPr lang="en-US" sz="2400" b="1" i="1" dirty="0">
                <a:solidFill>
                  <a:schemeClr val="accent4"/>
                </a:solidFill>
              </a:rPr>
              <a:t>Alexander von Humboldt</a:t>
            </a:r>
            <a:endParaRPr lang="en-US" sz="2400" b="1" i="1" dirty="0"/>
          </a:p>
        </p:txBody>
      </p:sp>
      <p:pic>
        <p:nvPicPr>
          <p:cNvPr id="3" name="Picture 2">
            <a:extLst>
              <a:ext uri="{FF2B5EF4-FFF2-40B4-BE49-F238E27FC236}">
                <a16:creationId xmlns:a16="http://schemas.microsoft.com/office/drawing/2014/main" id="{94F1F977-87A5-4B70-B01D-DC19F064935C}"/>
              </a:ext>
            </a:extLst>
          </p:cNvPr>
          <p:cNvPicPr>
            <a:picLocks noChangeAspect="1"/>
          </p:cNvPicPr>
          <p:nvPr/>
        </p:nvPicPr>
        <p:blipFill>
          <a:blip r:embed="rId3"/>
          <a:stretch>
            <a:fillRect/>
          </a:stretch>
        </p:blipFill>
        <p:spPr>
          <a:xfrm>
            <a:off x="5953615" y="483699"/>
            <a:ext cx="2074170" cy="2482203"/>
          </a:xfrm>
          <a:prstGeom prst="rect">
            <a:avLst/>
          </a:prstGeom>
        </p:spPr>
      </p:pic>
    </p:spTree>
    <p:extLst>
      <p:ext uri="{BB962C8B-B14F-4D97-AF65-F5344CB8AC3E}">
        <p14:creationId xmlns:p14="http://schemas.microsoft.com/office/powerpoint/2010/main" val="31636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4" name="Google Shape;604;p48"/>
          <p:cNvSpPr txBox="1">
            <a:spLocks noGrp="1"/>
          </p:cNvSpPr>
          <p:nvPr>
            <p:ph type="subTitle" idx="1"/>
          </p:nvPr>
        </p:nvSpPr>
        <p:spPr>
          <a:xfrm>
            <a:off x="2965604" y="837529"/>
            <a:ext cx="3435600" cy="1230000"/>
          </a:xfrm>
          <a:prstGeom prst="rect">
            <a:avLst/>
          </a:prstGeom>
        </p:spPr>
        <p:txBody>
          <a:bodyPr spcFirstLastPara="1" wrap="square" lIns="91425" tIns="91425" rIns="91425" bIns="91425" anchor="t" anchorCtr="0">
            <a:noAutofit/>
          </a:bodyPr>
          <a:lstStyle/>
          <a:p>
            <a:pPr marL="0" indent="0" algn="l">
              <a:buClr>
                <a:schemeClr val="dk1"/>
              </a:buClr>
              <a:buSzPts val="1100"/>
            </a:pPr>
            <a:r>
              <a:rPr lang="en-US" sz="1400" dirty="0">
                <a:solidFill>
                  <a:schemeClr val="tx1"/>
                </a:solidFill>
                <a:effectLst/>
                <a:latin typeface="+mn-lt"/>
                <a:ea typeface="Times" panose="02020603050405020304" pitchFamily="18" charset="0"/>
                <a:cs typeface="Times New Roman" panose="02020603050405020304" pitchFamily="18" charset="0"/>
              </a:rPr>
              <a:t>was a professor of geography at Alabama State University where she taught for over 40 years. She was also deeply committed to social change, having been a member of the Women’s Political Council, which helped organize the Montgomery Bus Boycott in 1955-56, a key moment in the civil rights movement. In addition to her academic interests in economic, cultural and physical geography, she was known around the Alabama State campus as a teacher-activist willing to put her ideals into concrete actions. Accordingly, we grant this prize to a graduating senior who best reflects Professor Glass’ spirit as a scholar-activist. </a:t>
            </a:r>
          </a:p>
          <a:p>
            <a:pPr marL="0" indent="0" algn="l">
              <a:buClr>
                <a:schemeClr val="dk1"/>
              </a:buClr>
              <a:buSzPts val="1100"/>
            </a:pPr>
            <a:endParaRPr lang="en-US" sz="1400" dirty="0">
              <a:solidFill>
                <a:schemeClr val="tx1"/>
              </a:solidFill>
              <a:effectLst/>
              <a:latin typeface="+mn-lt"/>
              <a:ea typeface="Times" panose="02020603050405020304" pitchFamily="18" charset="0"/>
              <a:cs typeface="Times New Roman" panose="02020603050405020304" pitchFamily="18" charset="0"/>
            </a:endParaRPr>
          </a:p>
        </p:txBody>
      </p:sp>
      <p:sp>
        <p:nvSpPr>
          <p:cNvPr id="605" name="Google Shape;605;p48"/>
          <p:cNvSpPr txBox="1">
            <a:spLocks noGrp="1"/>
          </p:cNvSpPr>
          <p:nvPr>
            <p:ph type="title" idx="2"/>
          </p:nvPr>
        </p:nvSpPr>
        <p:spPr>
          <a:xfrm>
            <a:off x="2686992" y="129507"/>
            <a:ext cx="3435600" cy="108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solidFill>
              </a:rPr>
              <a:t>Thelma Glass</a:t>
            </a:r>
            <a:endParaRPr sz="2400" dirty="0"/>
          </a:p>
        </p:txBody>
      </p:sp>
    </p:spTree>
    <p:extLst>
      <p:ext uri="{BB962C8B-B14F-4D97-AF65-F5344CB8AC3E}">
        <p14:creationId xmlns:p14="http://schemas.microsoft.com/office/powerpoint/2010/main" val="44842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4" name="Google Shape;604;p48"/>
          <p:cNvSpPr txBox="1">
            <a:spLocks noGrp="1"/>
          </p:cNvSpPr>
          <p:nvPr>
            <p:ph type="subTitle" idx="1"/>
          </p:nvPr>
        </p:nvSpPr>
        <p:spPr>
          <a:xfrm>
            <a:off x="579530" y="543195"/>
            <a:ext cx="3435600" cy="1230000"/>
          </a:xfrm>
          <a:prstGeom prst="rect">
            <a:avLst/>
          </a:prstGeom>
        </p:spPr>
        <p:txBody>
          <a:bodyPr spcFirstLastPara="1" wrap="square" lIns="91425" tIns="91425" rIns="91425" bIns="91425" anchor="t" anchorCtr="0">
            <a:noAutofit/>
          </a:bodyPr>
          <a:lstStyle/>
          <a:p>
            <a:pPr marL="0" marR="0" algn="l">
              <a:spcBef>
                <a:spcPts val="0"/>
              </a:spcBef>
              <a:spcAft>
                <a:spcPts val="0"/>
              </a:spcAft>
            </a:pPr>
            <a:r>
              <a:rPr lang="en-US" dirty="0">
                <a:solidFill>
                  <a:srgbClr val="000000"/>
                </a:solidFill>
                <a:latin typeface="+mn-lt"/>
                <a:ea typeface="Times New Roman" panose="02020603050405020304" pitchFamily="18" charset="0"/>
                <a:cs typeface="Times New Roman" panose="02020603050405020304" pitchFamily="18" charset="0"/>
              </a:rPr>
              <a:t>“</a:t>
            </a:r>
            <a:r>
              <a:rPr lang="en-US" b="1" dirty="0">
                <a:solidFill>
                  <a:schemeClr val="accent4"/>
                </a:solidFill>
                <a:latin typeface="+mn-lt"/>
                <a:ea typeface="Times New Roman" panose="02020603050405020304" pitchFamily="18" charset="0"/>
                <a:cs typeface="Times New Roman" panose="02020603050405020304" pitchFamily="18" charset="0"/>
              </a:rPr>
              <a:t>Jasmine Butler </a:t>
            </a:r>
            <a:r>
              <a:rPr lang="en-US" dirty="0">
                <a:solidFill>
                  <a:srgbClr val="000000"/>
                </a:solidFill>
                <a:effectLst/>
                <a:latin typeface="+mn-lt"/>
                <a:ea typeface="Times New Roman" panose="02020603050405020304" pitchFamily="18" charset="0"/>
                <a:cs typeface="Times New Roman" panose="02020603050405020304" pitchFamily="18" charset="0"/>
              </a:rPr>
              <a:t>is not only an incredible scholar (and MMUF Fellow and Udall Scholar), she is also an impassioned mentor to her junior colleagues through student organizations such as Black Girls are Magic and Black Praxis as well as in her everyday life and work. She brought the same energy toward making Dartmouth College a more socially just campus through her work with the Consortium of Studies on Race, Migration and Sexuality and with Dartmouth’s Office of Pluralism and Leadership as an OPAL. </a:t>
            </a:r>
            <a:endParaRPr lang="en-US" dirty="0">
              <a:effectLst/>
              <a:latin typeface="+mn-lt"/>
              <a:ea typeface="Times" panose="02020603050405020304" pitchFamily="18" charset="0"/>
              <a:cs typeface="Times New Roman" panose="02020603050405020304" pitchFamily="18" charset="0"/>
            </a:endParaRPr>
          </a:p>
          <a:p>
            <a:pPr marL="0" marR="0" algn="l">
              <a:spcBef>
                <a:spcPts val="0"/>
              </a:spcBef>
              <a:spcAft>
                <a:spcPts val="0"/>
              </a:spcAft>
            </a:pPr>
            <a:endParaRPr lang="en-US" dirty="0">
              <a:solidFill>
                <a:srgbClr val="000000"/>
              </a:solidFill>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dirty="0">
                <a:solidFill>
                  <a:srgbClr val="000000"/>
                </a:solidFill>
                <a:effectLst/>
                <a:latin typeface="+mn-lt"/>
                <a:ea typeface="Times New Roman" panose="02020603050405020304" pitchFamily="18" charset="0"/>
                <a:cs typeface="Times New Roman" panose="02020603050405020304" pitchFamily="18" charset="0"/>
              </a:rPr>
              <a:t>Jasmine is taking her passion for environmental justice her new job with Power Shift Network which supports youth-focused climate justice organizations”</a:t>
            </a:r>
            <a:endParaRPr lang="en-US" dirty="0">
              <a:effectLst/>
              <a:latin typeface="+mn-lt"/>
              <a:ea typeface="Times" panose="02020603050405020304" pitchFamily="18" charset="0"/>
              <a:cs typeface="Times New Roman" panose="02020603050405020304" pitchFamily="18" charset="0"/>
            </a:endParaRPr>
          </a:p>
          <a:p>
            <a:pPr marL="0" indent="0" algn="l">
              <a:buClr>
                <a:schemeClr val="dk1"/>
              </a:buClr>
              <a:buSzPts val="1100"/>
            </a:pPr>
            <a:endParaRPr lang="en-US" sz="1400" dirty="0">
              <a:solidFill>
                <a:schemeClr val="tx1"/>
              </a:solidFill>
              <a:effectLst/>
              <a:latin typeface="+mn-lt"/>
              <a:ea typeface="Times" panose="02020603050405020304" pitchFamily="18" charset="0"/>
              <a:cs typeface="Times New Roman" panose="02020603050405020304" pitchFamily="18" charset="0"/>
            </a:endParaRPr>
          </a:p>
        </p:txBody>
      </p:sp>
      <p:sp>
        <p:nvSpPr>
          <p:cNvPr id="605" name="Google Shape;605;p48"/>
          <p:cNvSpPr txBox="1">
            <a:spLocks noGrp="1"/>
          </p:cNvSpPr>
          <p:nvPr>
            <p:ph type="title" idx="2"/>
          </p:nvPr>
        </p:nvSpPr>
        <p:spPr>
          <a:xfrm>
            <a:off x="332314" y="0"/>
            <a:ext cx="3435600" cy="76134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4"/>
                </a:solidFill>
              </a:rPr>
              <a:t>Awardee</a:t>
            </a:r>
            <a:endParaRPr sz="2400" dirty="0"/>
          </a:p>
        </p:txBody>
      </p:sp>
      <p:sp>
        <p:nvSpPr>
          <p:cNvPr id="10" name="Rectangle: Rounded Corners 9">
            <a:extLst>
              <a:ext uri="{FF2B5EF4-FFF2-40B4-BE49-F238E27FC236}">
                <a16:creationId xmlns:a16="http://schemas.microsoft.com/office/drawing/2014/main" id="{D7DD52A9-C7F8-45C8-ADA7-EF0A5F44D91F}"/>
              </a:ext>
            </a:extLst>
          </p:cNvPr>
          <p:cNvSpPr/>
          <p:nvPr/>
        </p:nvSpPr>
        <p:spPr>
          <a:xfrm>
            <a:off x="5521718" y="241095"/>
            <a:ext cx="2904103" cy="268040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B38808A-B70F-4BA2-865C-C0CA78043C06}"/>
              </a:ext>
            </a:extLst>
          </p:cNvPr>
          <p:cNvSpPr txBox="1"/>
          <p:nvPr/>
        </p:nvSpPr>
        <p:spPr>
          <a:xfrm>
            <a:off x="4757384" y="2899662"/>
            <a:ext cx="4367928" cy="1107996"/>
          </a:xfrm>
          <a:prstGeom prst="rect">
            <a:avLst/>
          </a:prstGeom>
          <a:noFill/>
        </p:spPr>
        <p:txBody>
          <a:bodyPr wrap="square" rtlCol="0">
            <a:spAutoFit/>
          </a:bodyPr>
          <a:lstStyle/>
          <a:p>
            <a:pPr algn="ctr"/>
            <a:r>
              <a:rPr lang="en-US" sz="2800" b="1" dirty="0"/>
              <a:t>Jasmine Butler</a:t>
            </a:r>
          </a:p>
          <a:p>
            <a:pPr algn="ctr"/>
            <a:r>
              <a:rPr lang="en-US" sz="2400" b="1" i="1" dirty="0">
                <a:solidFill>
                  <a:schemeClr val="accent4"/>
                </a:solidFill>
              </a:rPr>
              <a:t>Thelma Glass</a:t>
            </a:r>
          </a:p>
          <a:p>
            <a:endParaRPr lang="en-US" dirty="0"/>
          </a:p>
        </p:txBody>
      </p:sp>
      <p:pic>
        <p:nvPicPr>
          <p:cNvPr id="2" name="Picture 1">
            <a:extLst>
              <a:ext uri="{FF2B5EF4-FFF2-40B4-BE49-F238E27FC236}">
                <a16:creationId xmlns:a16="http://schemas.microsoft.com/office/drawing/2014/main" id="{3D08E822-4EFD-406E-9AFA-DFACE8623654}"/>
              </a:ext>
            </a:extLst>
          </p:cNvPr>
          <p:cNvPicPr>
            <a:picLocks noChangeAspect="1"/>
          </p:cNvPicPr>
          <p:nvPr/>
        </p:nvPicPr>
        <p:blipFill>
          <a:blip r:embed="rId3"/>
          <a:stretch>
            <a:fillRect/>
          </a:stretch>
        </p:blipFill>
        <p:spPr>
          <a:xfrm>
            <a:off x="5880716" y="312019"/>
            <a:ext cx="2121265" cy="2538562"/>
          </a:xfrm>
          <a:prstGeom prst="rect">
            <a:avLst/>
          </a:prstGeom>
        </p:spPr>
      </p:pic>
    </p:spTree>
    <p:extLst>
      <p:ext uri="{BB962C8B-B14F-4D97-AF65-F5344CB8AC3E}">
        <p14:creationId xmlns:p14="http://schemas.microsoft.com/office/powerpoint/2010/main" val="197400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4"/>
          <p:cNvSpPr txBox="1">
            <a:spLocks noGrp="1"/>
          </p:cNvSpPr>
          <p:nvPr>
            <p:ph type="title"/>
          </p:nvPr>
        </p:nvSpPr>
        <p:spPr>
          <a:xfrm>
            <a:off x="2890950" y="0"/>
            <a:ext cx="3362100" cy="693900"/>
          </a:xfrm>
          <a:prstGeom prst="rect">
            <a:avLst/>
          </a:prstGeom>
        </p:spPr>
        <p:txBody>
          <a:bodyPr spcFirstLastPara="1" wrap="square" lIns="91425" tIns="91425" rIns="91425" bIns="91425" anchor="t" anchorCtr="0">
            <a:noAutofit/>
          </a:bodyPr>
          <a:lstStyle/>
          <a:p>
            <a:pPr algn="ctr"/>
            <a:r>
              <a:rPr lang="en-US" sz="2400" b="1" dirty="0">
                <a:solidFill>
                  <a:schemeClr val="accent4"/>
                </a:solidFill>
              </a:rPr>
              <a:t>Doreen Massey</a:t>
            </a:r>
            <a:br>
              <a:rPr lang="en-US" sz="3200" b="1" dirty="0">
                <a:solidFill>
                  <a:schemeClr val="accent4"/>
                </a:solidFill>
              </a:rPr>
            </a:br>
            <a:endParaRPr dirty="0"/>
          </a:p>
          <a:p>
            <a:pPr marL="0" lvl="0" indent="0" algn="ctr" rtl="0">
              <a:spcBef>
                <a:spcPts val="0"/>
              </a:spcBef>
              <a:spcAft>
                <a:spcPts val="0"/>
              </a:spcAft>
              <a:buNone/>
            </a:pPr>
            <a:endParaRPr dirty="0"/>
          </a:p>
        </p:txBody>
      </p:sp>
      <p:sp>
        <p:nvSpPr>
          <p:cNvPr id="549" name="Google Shape;549;p44"/>
          <p:cNvSpPr txBox="1">
            <a:spLocks noGrp="1"/>
          </p:cNvSpPr>
          <p:nvPr>
            <p:ph type="body" idx="1"/>
          </p:nvPr>
        </p:nvSpPr>
        <p:spPr>
          <a:xfrm>
            <a:off x="2964528" y="242443"/>
            <a:ext cx="3652115" cy="16716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US" dirty="0">
                <a:solidFill>
                  <a:schemeClr val="tx1"/>
                </a:solidFill>
                <a:effectLst/>
                <a:latin typeface="+mn-lt"/>
                <a:ea typeface="Times" panose="02020603050405020304" pitchFamily="18" charset="0"/>
                <a:cs typeface="Times New Roman" panose="02020603050405020304" pitchFamily="18" charset="0"/>
              </a:rPr>
              <a:t>was a geographer of incredible breadth, with pioneering works in economic, feminist, Marxist and cultural geography. But she was centrally concerned with power relationships in all their complexity and how to challenge them when necessary. This is reflected in a quote: “A lot of what I’ve been trying to do…is to bring space alive, …to make it relevant, to emphasize how important space is in the lives in which we live…(s)pace is not a flat surface…it’s like a pincushion of a million stories.” She was also fiercely committee to creating societies where there is democracy, equality and freedom, and to the creative and radical movements that might bring about such change. Accordingly, this Award goes to the student who exemplifies Massey’s brilliant interdisciplinarity and socially relevant scholarship.</a:t>
            </a:r>
            <a:endParaRPr dirty="0">
              <a:solidFill>
                <a:schemeClr val="tx1"/>
              </a:solidFill>
              <a:latin typeface="+mn-lt"/>
            </a:endParaRPr>
          </a:p>
        </p:txBody>
      </p:sp>
    </p:spTree>
    <p:extLst>
      <p:ext uri="{BB962C8B-B14F-4D97-AF65-F5344CB8AC3E}">
        <p14:creationId xmlns:p14="http://schemas.microsoft.com/office/powerpoint/2010/main" val="2865551292"/>
      </p:ext>
    </p:extLst>
  </p:cSld>
  <p:clrMapOvr>
    <a:masterClrMapping/>
  </p:clrMapOvr>
</p:sld>
</file>

<file path=ppt/theme/theme1.xml><?xml version="1.0" encoding="utf-8"?>
<a:theme xmlns:a="http://schemas.openxmlformats.org/drawingml/2006/main" name="Earth Science: Geography by Slidesgo">
  <a:themeElements>
    <a:clrScheme name="Simple Light">
      <a:dk1>
        <a:srgbClr val="000000"/>
      </a:dk1>
      <a:lt1>
        <a:srgbClr val="FFFFFF"/>
      </a:lt1>
      <a:dk2>
        <a:srgbClr val="595959"/>
      </a:dk2>
      <a:lt2>
        <a:srgbClr val="EEEEEE"/>
      </a:lt2>
      <a:accent1>
        <a:srgbClr val="FF744D"/>
      </a:accent1>
      <a:accent2>
        <a:srgbClr val="212121"/>
      </a:accent2>
      <a:accent3>
        <a:srgbClr val="4EA0DB"/>
      </a:accent3>
      <a:accent4>
        <a:srgbClr val="8C3703"/>
      </a:accent4>
      <a:accent5>
        <a:srgbClr val="FE9FA3"/>
      </a:accent5>
      <a:accent6>
        <a:srgbClr val="F4CCCC"/>
      </a:accent6>
      <a:hlink>
        <a:srgbClr val="A385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2400</Words>
  <Application>Microsoft Office PowerPoint</Application>
  <PresentationFormat>On-screen Show (16:9)</PresentationFormat>
  <Paragraphs>113</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Bitter</vt:lpstr>
      <vt:lpstr>Times</vt:lpstr>
      <vt:lpstr>Arial</vt:lpstr>
      <vt:lpstr>Calibri</vt:lpstr>
      <vt:lpstr>Roboto</vt:lpstr>
      <vt:lpstr>-webkit-standard</vt:lpstr>
      <vt:lpstr>Earth Science: Geography by Slidesgo</vt:lpstr>
      <vt:lpstr>Geography Awards Ceremony </vt:lpstr>
      <vt:lpstr>All prize winners receive $100 and a Dartmouth backpack. </vt:lpstr>
      <vt:lpstr>George Perkins Marsh</vt:lpstr>
      <vt:lpstr>Awardee</vt:lpstr>
      <vt:lpstr>Alexander von Humboldt  </vt:lpstr>
      <vt:lpstr>Awardee </vt:lpstr>
      <vt:lpstr>Thelma Glass</vt:lpstr>
      <vt:lpstr>Awardee</vt:lpstr>
      <vt:lpstr>Doreen Massey  </vt:lpstr>
      <vt:lpstr>Awardee  </vt:lpstr>
      <vt:lpstr>Rachel Carson</vt:lpstr>
      <vt:lpstr>Awardee</vt:lpstr>
      <vt:lpstr>The National Council for Geographic Education  </vt:lpstr>
      <vt:lpstr>Robert Huke</vt:lpstr>
      <vt:lpstr>Awardee</vt:lpstr>
      <vt:lpstr>Awardee</vt:lpstr>
      <vt:lpstr>The Geography Stretch ’76</vt:lpstr>
      <vt:lpstr>Awardee</vt:lpstr>
      <vt:lpstr>Awardee</vt:lpstr>
      <vt:lpstr>Guido R. Rahr ‘51</vt:lpstr>
      <vt:lpstr>Awardee</vt:lpstr>
      <vt:lpstr>Awardee</vt:lpstr>
      <vt:lpstr>Leah Horowitz ‘02 Award for Social Justice  </vt:lpstr>
      <vt:lpstr>Awardee </vt:lpstr>
      <vt:lpstr>Congrats to all of our award winners! We will miss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 Awards Ceremony </dc:title>
  <cp:lastModifiedBy>Hanover.M.Vale@outlook.com</cp:lastModifiedBy>
  <cp:revision>26</cp:revision>
  <dcterms:modified xsi:type="dcterms:W3CDTF">2021-06-11T18:43:27Z</dcterms:modified>
</cp:coreProperties>
</file>